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348" r:id="rId2"/>
    <p:sldId id="352" r:id="rId3"/>
    <p:sldId id="305" r:id="rId4"/>
    <p:sldId id="353"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25" r:id="rId19"/>
    <p:sldId id="319" r:id="rId20"/>
    <p:sldId id="320" r:id="rId21"/>
    <p:sldId id="321" r:id="rId22"/>
    <p:sldId id="322" r:id="rId23"/>
    <p:sldId id="324" r:id="rId24"/>
    <p:sldId id="356" r:id="rId25"/>
    <p:sldId id="355" r:id="rId26"/>
    <p:sldId id="354" r:id="rId27"/>
    <p:sldId id="328" r:id="rId28"/>
    <p:sldId id="357" r:id="rId29"/>
    <p:sldId id="358" r:id="rId30"/>
    <p:sldId id="359" r:id="rId31"/>
    <p:sldId id="330" r:id="rId32"/>
    <p:sldId id="332" r:id="rId33"/>
    <p:sldId id="333" r:id="rId34"/>
    <p:sldId id="334" r:id="rId35"/>
    <p:sldId id="335" r:id="rId36"/>
    <p:sldId id="336" r:id="rId37"/>
    <p:sldId id="337" r:id="rId38"/>
    <p:sldId id="338" r:id="rId39"/>
    <p:sldId id="339" r:id="rId40"/>
    <p:sldId id="340" r:id="rId41"/>
    <p:sldId id="341" r:id="rId42"/>
    <p:sldId id="342" r:id="rId43"/>
    <p:sldId id="343" r:id="rId44"/>
    <p:sldId id="344" r:id="rId45"/>
    <p:sldId id="345" r:id="rId46"/>
    <p:sldId id="346" r:id="rId47"/>
    <p:sldId id="349" r:id="rId48"/>
    <p:sldId id="350" r:id="rId49"/>
    <p:sldId id="361" r:id="rId50"/>
    <p:sldId id="362" r:id="rId51"/>
    <p:sldId id="363" r:id="rId52"/>
    <p:sldId id="364" r:id="rId53"/>
    <p:sldId id="365" r:id="rId54"/>
    <p:sldId id="351" r:id="rId55"/>
    <p:sldId id="347" r:id="rId56"/>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14"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52464" y="1571613"/>
            <a:ext cx="10363200" cy="1470025"/>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defRPr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2000221" y="3429000"/>
            <a:ext cx="8534400" cy="1752600"/>
          </a:xfrm>
        </p:spPr>
        <p:txBody>
          <a:bodyPr/>
          <a:lstStyle>
            <a:lvl1pPr marL="0" indent="0" algn="ctr">
              <a:buNone/>
              <a:defRPr b="1">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19C1F29-C734-40A8-85C9-F5C9CA587BC9}" type="slidenum">
              <a:rPr lang="ru-RU" smtClean="0"/>
              <a:pPr>
                <a:defRPr/>
              </a:pPr>
              <a:t>‹#›</a:t>
            </a:fld>
            <a:endParaRPr lang="ru-RU"/>
          </a:p>
        </p:txBody>
      </p:sp>
    </p:spTree>
    <p:extLst>
      <p:ext uri="{BB962C8B-B14F-4D97-AF65-F5344CB8AC3E}">
        <p14:creationId xmlns:p14="http://schemas.microsoft.com/office/powerpoint/2010/main" val="589681014"/>
      </p:ext>
    </p:extLst>
  </p:cSld>
  <p:clrMapOvr>
    <a:masterClrMapping/>
  </p:clrMapOvr>
  <p:transition>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4C90D2D-BBDC-4663-9873-9092B479E1D6}" type="slidenum">
              <a:rPr lang="ru-RU" smtClean="0"/>
              <a:pPr>
                <a:defRPr/>
              </a:pPr>
              <a:t>‹#›</a:t>
            </a:fld>
            <a:endParaRPr lang="ru-RU"/>
          </a:p>
        </p:txBody>
      </p:sp>
    </p:spTree>
    <p:extLst>
      <p:ext uri="{BB962C8B-B14F-4D97-AF65-F5344CB8AC3E}">
        <p14:creationId xmlns:p14="http://schemas.microsoft.com/office/powerpoint/2010/main" val="3667595464"/>
      </p:ext>
    </p:extLst>
  </p:cSld>
  <p:clrMapOvr>
    <a:masterClrMapping/>
  </p:clrMapOvr>
  <p:transition>
    <p:cov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4ED145E-AEE8-4E56-BDB9-5180462B3F6A}" type="slidenum">
              <a:rPr lang="ru-RU" smtClean="0"/>
              <a:pPr>
                <a:defRPr/>
              </a:pPr>
              <a:t>‹#›</a:t>
            </a:fld>
            <a:endParaRPr lang="ru-RU"/>
          </a:p>
        </p:txBody>
      </p:sp>
    </p:spTree>
    <p:extLst>
      <p:ext uri="{BB962C8B-B14F-4D97-AF65-F5344CB8AC3E}">
        <p14:creationId xmlns:p14="http://schemas.microsoft.com/office/powerpoint/2010/main" val="2519967898"/>
      </p:ext>
    </p:extLst>
  </p:cSld>
  <p:clrMapOvr>
    <a:masterClrMapping/>
  </p:clrMapOvr>
  <p:transition>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995D148-DE94-43AF-878E-607B7CEED0B6}" type="slidenum">
              <a:rPr lang="ru-RU" smtClean="0"/>
              <a:pPr>
                <a:defRPr/>
              </a:pPr>
              <a:t>‹#›</a:t>
            </a:fld>
            <a:endParaRPr lang="ru-RU"/>
          </a:p>
        </p:txBody>
      </p:sp>
    </p:spTree>
    <p:extLst>
      <p:ext uri="{BB962C8B-B14F-4D97-AF65-F5344CB8AC3E}">
        <p14:creationId xmlns:p14="http://schemas.microsoft.com/office/powerpoint/2010/main" val="2826434924"/>
      </p:ext>
    </p:extLst>
  </p:cSld>
  <p:clrMapOvr>
    <a:masterClrMapping/>
  </p:clrMapOvr>
  <p:transition>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68764B5-4C21-498F-988E-7F5F10A2B7C7}" type="slidenum">
              <a:rPr lang="ru-RU" smtClean="0"/>
              <a:pPr>
                <a:defRPr/>
              </a:pPr>
              <a:t>‹#›</a:t>
            </a:fld>
            <a:endParaRPr lang="ru-RU"/>
          </a:p>
        </p:txBody>
      </p:sp>
    </p:spTree>
    <p:extLst>
      <p:ext uri="{BB962C8B-B14F-4D97-AF65-F5344CB8AC3E}">
        <p14:creationId xmlns:p14="http://schemas.microsoft.com/office/powerpoint/2010/main" val="445975034"/>
      </p:ext>
    </p:extLst>
  </p:cSld>
  <p:clrMapOvr>
    <a:masterClrMapping/>
  </p:clrMapOvr>
  <p:transition>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8FA89FD-1C01-4C50-BE02-BF22F664868C}" type="slidenum">
              <a:rPr lang="ru-RU" smtClean="0"/>
              <a:pPr>
                <a:defRPr/>
              </a:pPr>
              <a:t>‹#›</a:t>
            </a:fld>
            <a:endParaRPr lang="ru-RU"/>
          </a:p>
        </p:txBody>
      </p:sp>
    </p:spTree>
    <p:extLst>
      <p:ext uri="{BB962C8B-B14F-4D97-AF65-F5344CB8AC3E}">
        <p14:creationId xmlns:p14="http://schemas.microsoft.com/office/powerpoint/2010/main" val="3580323503"/>
      </p:ext>
    </p:extLst>
  </p:cSld>
  <p:clrMapOvr>
    <a:masterClrMapping/>
  </p:clrMapOvr>
  <p:transition>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B980309-F13C-465B-9310-497193F03514}" type="slidenum">
              <a:rPr lang="ru-RU" smtClean="0"/>
              <a:pPr>
                <a:defRPr/>
              </a:pPr>
              <a:t>‹#›</a:t>
            </a:fld>
            <a:endParaRPr lang="ru-RU"/>
          </a:p>
        </p:txBody>
      </p:sp>
    </p:spTree>
    <p:extLst>
      <p:ext uri="{BB962C8B-B14F-4D97-AF65-F5344CB8AC3E}">
        <p14:creationId xmlns:p14="http://schemas.microsoft.com/office/powerpoint/2010/main" val="1399925863"/>
      </p:ext>
    </p:extLst>
  </p:cSld>
  <p:clrMapOvr>
    <a:masterClrMapping/>
  </p:clrMapOvr>
  <p:transition>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565141E6-E933-4684-AFEA-AF568DEEFCCD}" type="slidenum">
              <a:rPr lang="ru-RU" smtClean="0"/>
              <a:pPr>
                <a:defRPr/>
              </a:pPr>
              <a:t>‹#›</a:t>
            </a:fld>
            <a:endParaRPr lang="ru-RU"/>
          </a:p>
        </p:txBody>
      </p:sp>
    </p:spTree>
    <p:extLst>
      <p:ext uri="{BB962C8B-B14F-4D97-AF65-F5344CB8AC3E}">
        <p14:creationId xmlns:p14="http://schemas.microsoft.com/office/powerpoint/2010/main" val="3581250614"/>
      </p:ext>
    </p:extLst>
  </p:cSld>
  <p:clrMapOvr>
    <a:masterClrMapping/>
  </p:clrMapOvr>
  <p:transition>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DE5102B-5395-43D5-8A3B-00FB72947EC1}" type="slidenum">
              <a:rPr lang="ru-RU" smtClean="0"/>
              <a:pPr>
                <a:defRPr/>
              </a:pPr>
              <a:t>‹#›</a:t>
            </a:fld>
            <a:endParaRPr lang="ru-RU"/>
          </a:p>
        </p:txBody>
      </p:sp>
    </p:spTree>
    <p:extLst>
      <p:ext uri="{BB962C8B-B14F-4D97-AF65-F5344CB8AC3E}">
        <p14:creationId xmlns:p14="http://schemas.microsoft.com/office/powerpoint/2010/main" val="1442226842"/>
      </p:ext>
    </p:extLst>
  </p:cSld>
  <p:clrMapOvr>
    <a:masterClrMapping/>
  </p:clrMapOvr>
  <p:transition>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A26295-1EA2-4B4D-A236-E5C580A6BC50}" type="slidenum">
              <a:rPr lang="ru-RU" smtClean="0"/>
              <a:pPr>
                <a:defRPr/>
              </a:pPr>
              <a:t>‹#›</a:t>
            </a:fld>
            <a:endParaRPr lang="ru-RU"/>
          </a:p>
        </p:txBody>
      </p:sp>
    </p:spTree>
    <p:extLst>
      <p:ext uri="{BB962C8B-B14F-4D97-AF65-F5344CB8AC3E}">
        <p14:creationId xmlns:p14="http://schemas.microsoft.com/office/powerpoint/2010/main" val="1919590796"/>
      </p:ext>
    </p:extLst>
  </p:cSld>
  <p:clrMapOvr>
    <a:masterClrMapping/>
  </p:clrMapOvr>
  <p:transition>
    <p:cov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AB38040-0C74-4A26-A2FD-C503973756DB}" type="slidenum">
              <a:rPr lang="ru-RU" smtClean="0"/>
              <a:pPr>
                <a:defRPr/>
              </a:pPr>
              <a:t>‹#›</a:t>
            </a:fld>
            <a:endParaRPr lang="ru-RU"/>
          </a:p>
        </p:txBody>
      </p:sp>
    </p:spTree>
    <p:extLst>
      <p:ext uri="{BB962C8B-B14F-4D97-AF65-F5344CB8AC3E}">
        <p14:creationId xmlns:p14="http://schemas.microsoft.com/office/powerpoint/2010/main" val="2396885026"/>
      </p:ext>
    </p:extLst>
  </p:cSld>
  <p:clrMapOvr>
    <a:masterClrMapping/>
  </p:clrMapOvr>
  <p:transition>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7751" y="274638"/>
            <a:ext cx="10096500" cy="1143000"/>
          </a:xfrm>
          <a:prstGeom prst="rect">
            <a:avLst/>
          </a:prstGeom>
        </p:spPr>
        <p:txBody>
          <a:bodyPr vert="horz" lIns="91440" tIns="45720" rIns="91440" bIns="45720" rtlCol="0" anchor="ctr">
            <a:normAutofit/>
            <a:scene3d>
              <a:camera prst="orthographicFront"/>
              <a:lightRig rig="threePt" dir="t"/>
            </a:scene3d>
            <a:sp3d extrusionH="57150">
              <a:bevelT w="38100" h="38100" prst="angle"/>
            </a:sp3d>
          </a:bodyPr>
          <a:lstStyle/>
          <a:p>
            <a:r>
              <a:rPr lang="ru-RU" dirty="0" smtClean="0"/>
              <a:t>Образец заголовка</a:t>
            </a:r>
            <a:endParaRPr lang="ru-RU" dirty="0"/>
          </a:p>
        </p:txBody>
      </p:sp>
      <p:sp>
        <p:nvSpPr>
          <p:cNvPr id="1027"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a:defRPr/>
            </a:pPr>
            <a:fld id="{DE388461-46DA-4057-8F8C-6AFA669D841F}" type="slidenum">
              <a:rPr lang="ru-RU" smtClean="0"/>
              <a:pPr>
                <a:defRPr/>
              </a:pPr>
              <a:t>‹#›</a:t>
            </a:fld>
            <a:endParaRPr lang="ru-RU"/>
          </a:p>
        </p:txBody>
      </p:sp>
    </p:spTree>
    <p:extLst>
      <p:ext uri="{BB962C8B-B14F-4D97-AF65-F5344CB8AC3E}">
        <p14:creationId xmlns:p14="http://schemas.microsoft.com/office/powerpoint/2010/main" val="72222151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cover/>
  </p:transition>
  <p:timing>
    <p:tnLst>
      <p:par>
        <p:cTn id="1" dur="indefinite" restart="never" nodeType="tmRoot"/>
      </p:par>
    </p:tnLst>
  </p:timing>
  <p:txStyles>
    <p:titleStyle>
      <a:lvl1pPr algn="ctr" rtl="0" eaLnBrk="1" fontAlgn="base" hangingPunct="1">
        <a:spcBef>
          <a:spcPct val="0"/>
        </a:spcBef>
        <a:spcAft>
          <a:spcPct val="0"/>
        </a:spcAft>
        <a:defRPr sz="4400" b="1" kern="120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mj-cs"/>
        </a:defRPr>
      </a:lvl1pPr>
      <a:lvl2pPr algn="ctr" rtl="0" eaLnBrk="1" fontAlgn="base" hangingPunct="1">
        <a:spcBef>
          <a:spcPct val="0"/>
        </a:spcBef>
        <a:spcAft>
          <a:spcPct val="0"/>
        </a:spcAft>
        <a:defRPr sz="4400" b="1">
          <a:solidFill>
            <a:schemeClr val="tx1"/>
          </a:solidFill>
          <a:latin typeface="Calibri" pitchFamily="34" charset="0"/>
        </a:defRPr>
      </a:lvl2pPr>
      <a:lvl3pPr algn="ctr" rtl="0" eaLnBrk="1" fontAlgn="base" hangingPunct="1">
        <a:spcBef>
          <a:spcPct val="0"/>
        </a:spcBef>
        <a:spcAft>
          <a:spcPct val="0"/>
        </a:spcAft>
        <a:defRPr sz="4400" b="1">
          <a:solidFill>
            <a:schemeClr val="tx1"/>
          </a:solidFill>
          <a:latin typeface="Calibri" pitchFamily="34" charset="0"/>
        </a:defRPr>
      </a:lvl3pPr>
      <a:lvl4pPr algn="ctr" rtl="0" eaLnBrk="1" fontAlgn="base" hangingPunct="1">
        <a:spcBef>
          <a:spcPct val="0"/>
        </a:spcBef>
        <a:spcAft>
          <a:spcPct val="0"/>
        </a:spcAft>
        <a:defRPr sz="4400" b="1">
          <a:solidFill>
            <a:schemeClr val="tx1"/>
          </a:solidFill>
          <a:latin typeface="Calibri" pitchFamily="34" charset="0"/>
        </a:defRPr>
      </a:lvl4pPr>
      <a:lvl5pPr algn="ctr" rtl="0" eaLnBrk="1" fontAlgn="base" hangingPunct="1">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b="1">
          <a:solidFill>
            <a:schemeClr val="tx1"/>
          </a:solidFill>
          <a:latin typeface="Calibri" pitchFamily="34" charset="0"/>
        </a:defRPr>
      </a:lvl6pPr>
      <a:lvl7pPr marL="914400" algn="ctr" rtl="0" eaLnBrk="1" fontAlgn="base" hangingPunct="1">
        <a:spcBef>
          <a:spcPct val="0"/>
        </a:spcBef>
        <a:spcAft>
          <a:spcPct val="0"/>
        </a:spcAft>
        <a:defRPr sz="4400" b="1">
          <a:solidFill>
            <a:schemeClr val="tx1"/>
          </a:solidFill>
          <a:latin typeface="Calibri" pitchFamily="34" charset="0"/>
        </a:defRPr>
      </a:lvl7pPr>
      <a:lvl8pPr marL="1371600" algn="ctr" rtl="0" eaLnBrk="1" fontAlgn="base" hangingPunct="1">
        <a:spcBef>
          <a:spcPct val="0"/>
        </a:spcBef>
        <a:spcAft>
          <a:spcPct val="0"/>
        </a:spcAft>
        <a:defRPr sz="4400" b="1">
          <a:solidFill>
            <a:schemeClr val="tx1"/>
          </a:solidFill>
          <a:latin typeface="Calibri" pitchFamily="34" charset="0"/>
        </a:defRPr>
      </a:lvl8pPr>
      <a:lvl9pPr marL="1828800" algn="ctr" rtl="0" eaLnBrk="1" fontAlgn="base" hangingPunct="1">
        <a:spcBef>
          <a:spcPct val="0"/>
        </a:spcBef>
        <a:spcAft>
          <a:spcPct val="0"/>
        </a:spcAft>
        <a:defRPr sz="4400" b="1">
          <a:solidFill>
            <a:schemeClr val="tx1"/>
          </a:solidFill>
          <a:latin typeface="Calibri" pitchFamily="34" charset="0"/>
        </a:defRPr>
      </a:lvl9pPr>
    </p:titleStyle>
    <p:bodyStyle>
      <a:lvl1pPr marL="342900" indent="-342900" algn="l" rtl="0" eaLnBrk="1" fontAlgn="base" hangingPunct="1">
        <a:spcBef>
          <a:spcPct val="20000"/>
        </a:spcBef>
        <a:spcAft>
          <a:spcPct val="0"/>
        </a:spcAft>
        <a:buBlip>
          <a:blip r:embed="rId14"/>
        </a:buBlip>
        <a:defRPr sz="3200" kern="1200">
          <a:solidFill>
            <a:srgbClr val="254061"/>
          </a:solidFill>
          <a:latin typeface="Arial" pitchFamily="34" charset="0"/>
          <a:ea typeface="+mn-ea"/>
          <a:cs typeface="Arial" pitchFamily="34" charset="0"/>
        </a:defRPr>
      </a:lvl1pPr>
      <a:lvl2pPr marL="742950" indent="-285750" algn="l" rtl="0" eaLnBrk="1" fontAlgn="base" hangingPunct="1">
        <a:spcBef>
          <a:spcPct val="20000"/>
        </a:spcBef>
        <a:spcAft>
          <a:spcPct val="0"/>
        </a:spcAft>
        <a:buBlip>
          <a:blip r:embed="rId15"/>
        </a:buBlip>
        <a:defRPr sz="2800" i="1" kern="1200">
          <a:solidFill>
            <a:srgbClr val="254061"/>
          </a:solidFill>
          <a:latin typeface="Arial" pitchFamily="34" charset="0"/>
          <a:ea typeface="+mn-ea"/>
          <a:cs typeface="Arial" pitchFamily="34" charset="0"/>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rgbClr val="25406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rgbClr val="25406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rgbClr val="25406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multiurok.ru/stefa/"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mailto:stefa77777@mail.ru"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85821" y="1958975"/>
            <a:ext cx="10363200" cy="1470025"/>
          </a:xfrm>
        </p:spPr>
        <p:txBody>
          <a:bodyPr>
            <a:normAutofit fontScale="90000"/>
          </a:bodyPr>
          <a:lstStyle/>
          <a:p>
            <a:r>
              <a:rPr lang="ru-RU" dirty="0">
                <a:effectLst/>
              </a:rPr>
              <a:t>Художественные особенности сказок </a:t>
            </a:r>
            <a:r>
              <a:rPr lang="ru-RU" dirty="0" smtClean="0">
                <a:effectLst/>
              </a:rPr>
              <a:t/>
            </a:r>
            <a:br>
              <a:rPr lang="ru-RU" dirty="0" smtClean="0">
                <a:effectLst/>
              </a:rPr>
            </a:br>
            <a:r>
              <a:rPr lang="ru-RU" dirty="0" smtClean="0">
                <a:effectLst/>
              </a:rPr>
              <a:t>А</a:t>
            </a:r>
            <a:r>
              <a:rPr lang="ru-RU" dirty="0">
                <a:effectLst/>
              </a:rPr>
              <a:t>. Погорельского и В. Одоевского</a:t>
            </a:r>
            <a:br>
              <a:rPr lang="ru-RU" dirty="0">
                <a:effectLst/>
              </a:rPr>
            </a:br>
            <a:endParaRPr lang="ru-RU" dirty="0"/>
          </a:p>
        </p:txBody>
      </p:sp>
      <p:sp>
        <p:nvSpPr>
          <p:cNvPr id="5" name="Подзаголовок 2"/>
          <p:cNvSpPr>
            <a:spLocks noGrp="1"/>
          </p:cNvSpPr>
          <p:nvPr>
            <p:ph type="subTitle" idx="1"/>
          </p:nvPr>
        </p:nvSpPr>
        <p:spPr>
          <a:xfrm>
            <a:off x="2351584" y="4692662"/>
            <a:ext cx="8534400" cy="1752600"/>
          </a:xfrm>
        </p:spPr>
        <p:txBody>
          <a:bodyPr/>
          <a:lstStyle/>
          <a:p>
            <a:pPr algn="r"/>
            <a:r>
              <a:rPr lang="ru-RU" sz="1400" dirty="0" smtClean="0"/>
              <a:t>Методический материал к лекции 6</a:t>
            </a:r>
          </a:p>
        </p:txBody>
      </p:sp>
      <p:sp>
        <p:nvSpPr>
          <p:cNvPr id="6" name="Прямоугольник 5"/>
          <p:cNvSpPr/>
          <p:nvPr/>
        </p:nvSpPr>
        <p:spPr>
          <a:xfrm>
            <a:off x="4367808" y="5384296"/>
            <a:ext cx="4196983" cy="369332"/>
          </a:xfrm>
          <a:prstGeom prst="rect">
            <a:avLst/>
          </a:prstGeom>
        </p:spPr>
        <p:txBody>
          <a:bodyPr wrap="none">
            <a:spAutoFit/>
          </a:bodyPr>
          <a:lstStyle/>
          <a:p>
            <a:r>
              <a:rPr lang="ru-RU" dirty="0"/>
              <a:t>© 2020, </a:t>
            </a:r>
            <a:r>
              <a:rPr lang="ru-RU" dirty="0" err="1">
                <a:hlinkClick r:id="rId2" tooltip="Гизатулина Ольга Ивановна"/>
              </a:rPr>
              <a:t>Гизатулина</a:t>
            </a:r>
            <a:r>
              <a:rPr lang="ru-RU" dirty="0">
                <a:hlinkClick r:id="rId2" tooltip="Гизатулина Ольга Ивановна"/>
              </a:rPr>
              <a:t> Ольга Ивановна</a:t>
            </a:r>
            <a:endParaRPr lang="ru-RU" dirty="0"/>
          </a:p>
        </p:txBody>
      </p:sp>
    </p:spTree>
    <p:extLst>
      <p:ext uri="{BB962C8B-B14F-4D97-AF65-F5344CB8AC3E}">
        <p14:creationId xmlns:p14="http://schemas.microsoft.com/office/powerpoint/2010/main" val="3235559593"/>
      </p:ext>
    </p:extLst>
  </p:cSld>
  <p:clrMapOvr>
    <a:masterClrMapping/>
  </p:clrMapOvr>
  <p:transition>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8195" name="Содержимое 2"/>
          <p:cNvSpPr>
            <a:spLocks noGrp="1"/>
          </p:cNvSpPr>
          <p:nvPr>
            <p:ph idx="1"/>
          </p:nvPr>
        </p:nvSpPr>
        <p:spPr>
          <a:xfrm>
            <a:off x="1055440" y="1196975"/>
            <a:ext cx="10441160" cy="5327650"/>
          </a:xfrm>
        </p:spPr>
        <p:txBody>
          <a:bodyPr/>
          <a:lstStyle/>
          <a:p>
            <a:r>
              <a:rPr lang="ru-RU" dirty="0" smtClean="0"/>
              <a:t>С 1830 года полностью посвятил себя воспитанию племянника Алеши – будущего писателя Алексея Константиновича Толстого (1817-1878).</a:t>
            </a:r>
          </a:p>
          <a:p>
            <a:r>
              <a:rPr lang="ru-RU" dirty="0" smtClean="0"/>
              <a:t>В 1829 году именно для племянника написал фантастическую повесть-сказку «Черная курица, Или подземные жители».</a:t>
            </a:r>
          </a:p>
          <a:p>
            <a:r>
              <a:rPr lang="ru-RU" dirty="0" smtClean="0"/>
              <a:t>В 1836 году по дороге в Ниццу скончался в Варшаве от туберкулеза.</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2495550" y="274638"/>
            <a:ext cx="7848600" cy="1066800"/>
          </a:xfrm>
        </p:spPr>
        <p:txBody>
          <a:bodyPr>
            <a:normAutofit fontScale="90000"/>
          </a:bodyPr>
          <a:lstStyle/>
          <a:p>
            <a:r>
              <a:rPr lang="ru-RU" smtClean="0"/>
              <a:t>Первая русская авторская повесть-сказка для детей </a:t>
            </a:r>
          </a:p>
        </p:txBody>
      </p:sp>
      <p:pic>
        <p:nvPicPr>
          <p:cNvPr id="4" name="img2_62314" descr="1001071490.jpg"/>
          <p:cNvPicPr/>
          <p:nvPr/>
        </p:nvPicPr>
        <p:blipFill>
          <a:blip r:embed="rId2" cstate="print"/>
          <a:srcRect/>
          <a:stretch>
            <a:fillRect/>
          </a:stretch>
        </p:blipFill>
        <p:spPr bwMode="auto">
          <a:xfrm>
            <a:off x="3611538" y="1772816"/>
            <a:ext cx="5616624" cy="41044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0243" name="Содержимое 2"/>
          <p:cNvSpPr>
            <a:spLocks noGrp="1"/>
          </p:cNvSpPr>
          <p:nvPr>
            <p:ph idx="1"/>
          </p:nvPr>
        </p:nvSpPr>
        <p:spPr>
          <a:xfrm>
            <a:off x="6383339" y="1412875"/>
            <a:ext cx="5113261" cy="5111750"/>
          </a:xfrm>
        </p:spPr>
        <p:txBody>
          <a:bodyPr/>
          <a:lstStyle/>
          <a:p>
            <a:r>
              <a:rPr lang="ru-RU" dirty="0" smtClean="0"/>
              <a:t>Мальчик Алеша, которому было не более 9 или 10 лет.</a:t>
            </a:r>
          </a:p>
          <a:p>
            <a:r>
              <a:rPr lang="ru-RU" dirty="0" smtClean="0"/>
              <a:t>Алеша был мальчиком умным, милым, хорошо учился и любил учиться.</a:t>
            </a:r>
          </a:p>
        </p:txBody>
      </p:sp>
      <p:pic>
        <p:nvPicPr>
          <p:cNvPr id="4" name="Picture 6" descr="1"/>
          <p:cNvPicPr>
            <a:picLocks noChangeAspect="1" noChangeArrowheads="1"/>
          </p:cNvPicPr>
          <p:nvPr/>
        </p:nvPicPr>
        <p:blipFill>
          <a:blip r:embed="rId2" cstate="print"/>
          <a:srcRect/>
          <a:stretch>
            <a:fillRect/>
          </a:stretch>
        </p:blipFill>
        <p:spPr bwMode="auto">
          <a:xfrm>
            <a:off x="2423592" y="1412776"/>
            <a:ext cx="3849608" cy="4653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1267" name="Содержимое 2"/>
          <p:cNvSpPr>
            <a:spLocks noGrp="1"/>
          </p:cNvSpPr>
          <p:nvPr>
            <p:ph idx="1"/>
          </p:nvPr>
        </p:nvSpPr>
        <p:spPr>
          <a:xfrm>
            <a:off x="1343472" y="1196752"/>
            <a:ext cx="9721080" cy="4967287"/>
          </a:xfrm>
        </p:spPr>
        <p:txBody>
          <a:bodyPr/>
          <a:lstStyle/>
          <a:p>
            <a:r>
              <a:rPr lang="ru-RU" dirty="0" smtClean="0"/>
              <a:t>В пансионе он чувствовал себя очень одиноко, но у него было несколько любимых занятий.</a:t>
            </a:r>
          </a:p>
          <a:p>
            <a:r>
              <a:rPr lang="ru-RU" dirty="0" smtClean="0"/>
              <a:t>Больше всего он любил читать рыцарские романы.</a:t>
            </a:r>
          </a:p>
          <a:p>
            <a:r>
              <a:rPr lang="ru-RU" dirty="0" smtClean="0"/>
              <a:t>Алеша обладал хорошим воображением и вместе с героями книг переносился мысленно в прошедшие века.</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2291" name="Содержимое 2"/>
          <p:cNvSpPr>
            <a:spLocks noGrp="1"/>
          </p:cNvSpPr>
          <p:nvPr>
            <p:ph idx="1"/>
          </p:nvPr>
        </p:nvSpPr>
        <p:spPr>
          <a:xfrm>
            <a:off x="5880101" y="1268413"/>
            <a:ext cx="5616499" cy="5256212"/>
          </a:xfrm>
        </p:spPr>
        <p:txBody>
          <a:bodyPr/>
          <a:lstStyle/>
          <a:p>
            <a:r>
              <a:rPr lang="ru-RU" dirty="0" smtClean="0"/>
              <a:t>Алеша очень любопытный мальчик, романтик, фантазер и мечтатель.</a:t>
            </a:r>
          </a:p>
          <a:p>
            <a:r>
              <a:rPr lang="ru-RU" dirty="0" smtClean="0"/>
              <a:t>Он добрый, внимательный, справедливый, ему хотелось о ком-нибудь заботиться.</a:t>
            </a:r>
          </a:p>
          <a:p>
            <a:endParaRPr lang="ru-RU" dirty="0" smtClean="0"/>
          </a:p>
          <a:p>
            <a:endParaRPr lang="ru-RU" dirty="0" smtClean="0"/>
          </a:p>
        </p:txBody>
      </p:sp>
      <p:pic>
        <p:nvPicPr>
          <p:cNvPr id="4" name="Рисунок 3" descr="img22.jpg"/>
          <p:cNvPicPr>
            <a:picLocks noChangeAspect="1"/>
          </p:cNvPicPr>
          <p:nvPr/>
        </p:nvPicPr>
        <p:blipFill>
          <a:blip r:embed="rId2" cstate="print"/>
          <a:stretch>
            <a:fillRect/>
          </a:stretch>
        </p:blipFill>
        <p:spPr>
          <a:xfrm>
            <a:off x="1415480" y="1260517"/>
            <a:ext cx="2876839" cy="3263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img23.jpg"/>
          <p:cNvPicPr>
            <a:picLocks noChangeAspect="1"/>
          </p:cNvPicPr>
          <p:nvPr/>
        </p:nvPicPr>
        <p:blipFill>
          <a:blip r:embed="rId3" cstate="print"/>
          <a:stretch>
            <a:fillRect/>
          </a:stretch>
        </p:blipFill>
        <p:spPr>
          <a:xfrm>
            <a:off x="3736976" y="3579275"/>
            <a:ext cx="2143125" cy="23050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3315" name="Содержимое 2"/>
          <p:cNvSpPr>
            <a:spLocks noGrp="1"/>
          </p:cNvSpPr>
          <p:nvPr>
            <p:ph idx="1"/>
          </p:nvPr>
        </p:nvSpPr>
        <p:spPr>
          <a:xfrm>
            <a:off x="6383339" y="1484313"/>
            <a:ext cx="4465189" cy="5040312"/>
          </a:xfrm>
        </p:spPr>
        <p:txBody>
          <a:bodyPr/>
          <a:lstStyle/>
          <a:p>
            <a:r>
              <a:rPr lang="ru-RU" dirty="0" smtClean="0"/>
              <a:t>Какие человеческие качества проявил Алеша в эпизоде спасения Чернушки?</a:t>
            </a:r>
          </a:p>
          <a:p>
            <a:endParaRPr lang="ru-RU" dirty="0" smtClean="0"/>
          </a:p>
          <a:p>
            <a:endParaRPr lang="ru-RU" dirty="0" smtClean="0"/>
          </a:p>
        </p:txBody>
      </p:sp>
      <p:pic>
        <p:nvPicPr>
          <p:cNvPr id="6" name="Рисунок 5" descr="img25.jpg"/>
          <p:cNvPicPr>
            <a:picLocks noChangeAspect="1"/>
          </p:cNvPicPr>
          <p:nvPr/>
        </p:nvPicPr>
        <p:blipFill>
          <a:blip r:embed="rId2" cstate="print"/>
          <a:stretch>
            <a:fillRect/>
          </a:stretch>
        </p:blipFill>
        <p:spPr>
          <a:xfrm>
            <a:off x="2501273" y="1268760"/>
            <a:ext cx="3183512" cy="40324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4339" name="Содержимое 2"/>
          <p:cNvSpPr>
            <a:spLocks noGrp="1"/>
          </p:cNvSpPr>
          <p:nvPr>
            <p:ph idx="1"/>
          </p:nvPr>
        </p:nvSpPr>
        <p:spPr>
          <a:xfrm>
            <a:off x="1415480" y="1484313"/>
            <a:ext cx="9865095" cy="5040312"/>
          </a:xfrm>
        </p:spPr>
        <p:txBody>
          <a:bodyPr/>
          <a:lstStyle/>
          <a:p>
            <a:r>
              <a:rPr lang="ru-RU" dirty="0" smtClean="0"/>
              <a:t>Алеша проявил смелость и щедрость:  он не побоялся кухарки </a:t>
            </a:r>
            <a:r>
              <a:rPr lang="ru-RU" dirty="0" err="1" smtClean="0"/>
              <a:t>Тринушки</a:t>
            </a:r>
            <a:r>
              <a:rPr lang="ru-RU" dirty="0" smtClean="0"/>
              <a:t>; мальчик готов отдать ей самое ценное, что у него было – «Алеша вынул из кармана империал, составлявший всё его имение, который берёг пуще глаза своего, потому что это был подарок доброй его бабушки».</a:t>
            </a:r>
          </a:p>
          <a:p>
            <a:endParaRPr lang="ru-RU" dirty="0" smtClean="0"/>
          </a:p>
          <a:p>
            <a:endParaRPr lang="ru-RU" dirty="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5363" name="Содержимое 2"/>
          <p:cNvSpPr>
            <a:spLocks noGrp="1"/>
          </p:cNvSpPr>
          <p:nvPr>
            <p:ph idx="1"/>
          </p:nvPr>
        </p:nvSpPr>
        <p:spPr>
          <a:xfrm>
            <a:off x="5016501" y="1125539"/>
            <a:ext cx="3815803" cy="5399087"/>
          </a:xfrm>
        </p:spPr>
        <p:txBody>
          <a:bodyPr/>
          <a:lstStyle/>
          <a:p>
            <a:r>
              <a:rPr lang="ru-RU" dirty="0" smtClean="0"/>
              <a:t>Настоящее знакомство с Чернушкой.</a:t>
            </a:r>
          </a:p>
          <a:p>
            <a:r>
              <a:rPr lang="ru-RU" dirty="0" smtClean="0"/>
              <a:t>Кем на самом деле оказалась Чернушка?</a:t>
            </a:r>
          </a:p>
          <a:p>
            <a:r>
              <a:rPr lang="ru-RU" dirty="0" smtClean="0"/>
              <a:t>Обещание, данное Чернушке.</a:t>
            </a:r>
          </a:p>
          <a:p>
            <a:endParaRPr lang="ru-RU" dirty="0" smtClean="0"/>
          </a:p>
        </p:txBody>
      </p:sp>
      <p:pic>
        <p:nvPicPr>
          <p:cNvPr id="4" name="Picture 14" descr="2"/>
          <p:cNvPicPr>
            <a:picLocks noChangeAspect="1" noChangeArrowheads="1"/>
          </p:cNvPicPr>
          <p:nvPr/>
        </p:nvPicPr>
        <p:blipFill>
          <a:blip r:embed="rId2" cstate="print"/>
          <a:srcRect/>
          <a:stretch>
            <a:fillRect/>
          </a:stretch>
        </p:blipFill>
        <p:spPr bwMode="auto">
          <a:xfrm>
            <a:off x="1738563" y="1125539"/>
            <a:ext cx="2592288" cy="33161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img43.jpg"/>
          <p:cNvPicPr>
            <a:picLocks noChangeAspect="1"/>
          </p:cNvPicPr>
          <p:nvPr/>
        </p:nvPicPr>
        <p:blipFill>
          <a:blip r:embed="rId3" cstate="print"/>
          <a:stretch>
            <a:fillRect/>
          </a:stretch>
        </p:blipFill>
        <p:spPr>
          <a:xfrm>
            <a:off x="9109932" y="1628800"/>
            <a:ext cx="2485058" cy="32347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5363" name="Содержимое 2"/>
          <p:cNvSpPr>
            <a:spLocks noGrp="1"/>
          </p:cNvSpPr>
          <p:nvPr>
            <p:ph idx="1"/>
          </p:nvPr>
        </p:nvSpPr>
        <p:spPr>
          <a:xfrm>
            <a:off x="1847528" y="1125539"/>
            <a:ext cx="8469490" cy="5399087"/>
          </a:xfrm>
        </p:spPr>
        <p:txBody>
          <a:bodyPr/>
          <a:lstStyle/>
          <a:p>
            <a:r>
              <a:rPr lang="ru-RU" dirty="0" smtClean="0"/>
              <a:t>Что случилось во время первого путешествия в подземное царство?</a:t>
            </a:r>
          </a:p>
          <a:p>
            <a:r>
              <a:rPr lang="ru-RU" dirty="0" smtClean="0"/>
              <a:t>Какие качества Алеши проявились в этом эпизоде?</a:t>
            </a:r>
          </a:p>
          <a:p>
            <a:endParaRPr lang="ru-RU" dirty="0" smtClean="0"/>
          </a:p>
          <a:p>
            <a:r>
              <a:rPr lang="ru-RU" dirty="0" smtClean="0"/>
              <a:t>Алеша добрый, но</a:t>
            </a:r>
          </a:p>
          <a:p>
            <a:pPr>
              <a:buNone/>
            </a:pPr>
            <a:r>
              <a:rPr lang="ru-RU" dirty="0" smtClean="0"/>
              <a:t>   может быть</a:t>
            </a:r>
          </a:p>
          <a:p>
            <a:pPr>
              <a:buNone/>
            </a:pPr>
            <a:r>
              <a:rPr lang="ru-RU" dirty="0" smtClean="0"/>
              <a:t>   ветреным и</a:t>
            </a:r>
          </a:p>
          <a:p>
            <a:pPr>
              <a:buNone/>
            </a:pPr>
            <a:r>
              <a:rPr lang="ru-RU" dirty="0" smtClean="0"/>
              <a:t>   непослушным.</a:t>
            </a:r>
          </a:p>
          <a:p>
            <a:pPr>
              <a:buNone/>
            </a:pPr>
            <a:endParaRPr lang="ru-RU" dirty="0" smtClean="0"/>
          </a:p>
          <a:p>
            <a:endParaRPr lang="ru-RU" dirty="0" smtClean="0"/>
          </a:p>
        </p:txBody>
      </p:sp>
      <p:pic>
        <p:nvPicPr>
          <p:cNvPr id="6" name="Рисунок 5" descr="img39.jpg"/>
          <p:cNvPicPr>
            <a:picLocks noChangeAspect="1"/>
          </p:cNvPicPr>
          <p:nvPr/>
        </p:nvPicPr>
        <p:blipFill>
          <a:blip r:embed="rId2" cstate="print"/>
          <a:stretch>
            <a:fillRect/>
          </a:stretch>
        </p:blipFill>
        <p:spPr>
          <a:xfrm>
            <a:off x="6533672" y="3068960"/>
            <a:ext cx="3677128" cy="277291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5363">
                                            <p:txEl>
                                              <p:pRg st="3" end="3"/>
                                            </p:txEl>
                                          </p:spTgt>
                                        </p:tgtEl>
                                        <p:attrNameLst>
                                          <p:attrName>style.visibility</p:attrName>
                                        </p:attrNameLst>
                                      </p:cBhvr>
                                      <p:to>
                                        <p:strVal val="visible"/>
                                      </p:to>
                                    </p:set>
                                    <p:animEffect transition="in" filter="fade">
                                      <p:cBhvr>
                                        <p:cTn id="7" dur="1000"/>
                                        <p:tgtEl>
                                          <p:spTgt spid="15363">
                                            <p:txEl>
                                              <p:pRg st="3" end="3"/>
                                            </p:txEl>
                                          </p:spTgt>
                                        </p:tgtEl>
                                      </p:cBhvr>
                                    </p:animEffect>
                                    <p:anim calcmode="lin" valueType="num">
                                      <p:cBhvr>
                                        <p:cTn id="8" dur="1000" fill="hold"/>
                                        <p:tgtEl>
                                          <p:spTgt spid="15363">
                                            <p:txEl>
                                              <p:pRg st="3" end="3"/>
                                            </p:txEl>
                                          </p:spTgt>
                                        </p:tgtEl>
                                        <p:attrNameLst>
                                          <p:attrName>ppt_x</p:attrName>
                                        </p:attrNameLst>
                                      </p:cBhvr>
                                      <p:tavLst>
                                        <p:tav tm="0">
                                          <p:val>
                                            <p:strVal val="#ppt_x-.1"/>
                                          </p:val>
                                        </p:tav>
                                        <p:tav tm="100000">
                                          <p:val>
                                            <p:strVal val="#ppt_x"/>
                                          </p:val>
                                        </p:tav>
                                      </p:tavLst>
                                    </p:anim>
                                    <p:anim calcmode="lin" valueType="num">
                                      <p:cBhvr>
                                        <p:cTn id="9" dur="1000" fill="hold"/>
                                        <p:tgtEl>
                                          <p:spTgt spid="15363">
                                            <p:txEl>
                                              <p:pRg st="3" end="3"/>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15363">
                                            <p:txEl>
                                              <p:pRg st="4" end="4"/>
                                            </p:txEl>
                                          </p:spTgt>
                                        </p:tgtEl>
                                        <p:attrNameLst>
                                          <p:attrName>style.visibility</p:attrName>
                                        </p:attrNameLst>
                                      </p:cBhvr>
                                      <p:to>
                                        <p:strVal val="visible"/>
                                      </p:to>
                                    </p:set>
                                    <p:animEffect transition="in" filter="fade">
                                      <p:cBhvr>
                                        <p:cTn id="12" dur="1000"/>
                                        <p:tgtEl>
                                          <p:spTgt spid="15363">
                                            <p:txEl>
                                              <p:pRg st="4" end="4"/>
                                            </p:txEl>
                                          </p:spTgt>
                                        </p:tgtEl>
                                      </p:cBhvr>
                                    </p:animEffect>
                                    <p:anim calcmode="lin" valueType="num">
                                      <p:cBhvr>
                                        <p:cTn id="13" dur="1000" fill="hold"/>
                                        <p:tgtEl>
                                          <p:spTgt spid="15363">
                                            <p:txEl>
                                              <p:pRg st="4" end="4"/>
                                            </p:txEl>
                                          </p:spTgt>
                                        </p:tgtEl>
                                        <p:attrNameLst>
                                          <p:attrName>ppt_x</p:attrName>
                                        </p:attrNameLst>
                                      </p:cBhvr>
                                      <p:tavLst>
                                        <p:tav tm="0">
                                          <p:val>
                                            <p:strVal val="#ppt_x-.1"/>
                                          </p:val>
                                        </p:tav>
                                        <p:tav tm="100000">
                                          <p:val>
                                            <p:strVal val="#ppt_x"/>
                                          </p:val>
                                        </p:tav>
                                      </p:tavLst>
                                    </p:anim>
                                    <p:anim calcmode="lin" valueType="num">
                                      <p:cBhvr>
                                        <p:cTn id="14" dur="1000" fill="hold"/>
                                        <p:tgtEl>
                                          <p:spTgt spid="15363">
                                            <p:txEl>
                                              <p:pRg st="4" end="4"/>
                                            </p:txEl>
                                          </p:spTgt>
                                        </p:tgtEl>
                                        <p:attrNameLst>
                                          <p:attrName>ppt_y</p:attrName>
                                        </p:attrNameLst>
                                      </p:cBhvr>
                                      <p:tavLst>
                                        <p:tav tm="0">
                                          <p:val>
                                            <p:strVal val="#ppt_y"/>
                                          </p:val>
                                        </p:tav>
                                        <p:tav tm="100000">
                                          <p:val>
                                            <p:strVal val="#ppt_y"/>
                                          </p:val>
                                        </p:tav>
                                      </p:tavLst>
                                    </p:anim>
                                  </p:childTnLst>
                                </p:cTn>
                              </p:par>
                              <p:par>
                                <p:cTn id="15" presetID="40" presetClass="entr" presetSubtype="0" fill="hold" nodeType="withEffect">
                                  <p:stCondLst>
                                    <p:cond delay="0"/>
                                  </p:stCondLst>
                                  <p:iterate type="lt">
                                    <p:tmPct val="10000"/>
                                  </p:iterate>
                                  <p:childTnLst>
                                    <p:set>
                                      <p:cBhvr>
                                        <p:cTn id="16" dur="1" fill="hold">
                                          <p:stCondLst>
                                            <p:cond delay="0"/>
                                          </p:stCondLst>
                                        </p:cTn>
                                        <p:tgtEl>
                                          <p:spTgt spid="15363">
                                            <p:txEl>
                                              <p:pRg st="5" end="5"/>
                                            </p:txEl>
                                          </p:spTgt>
                                        </p:tgtEl>
                                        <p:attrNameLst>
                                          <p:attrName>style.visibility</p:attrName>
                                        </p:attrNameLst>
                                      </p:cBhvr>
                                      <p:to>
                                        <p:strVal val="visible"/>
                                      </p:to>
                                    </p:set>
                                    <p:animEffect transition="in" filter="fade">
                                      <p:cBhvr>
                                        <p:cTn id="17" dur="1000"/>
                                        <p:tgtEl>
                                          <p:spTgt spid="15363">
                                            <p:txEl>
                                              <p:pRg st="5" end="5"/>
                                            </p:txEl>
                                          </p:spTgt>
                                        </p:tgtEl>
                                      </p:cBhvr>
                                    </p:animEffect>
                                    <p:anim calcmode="lin" valueType="num">
                                      <p:cBhvr>
                                        <p:cTn id="18" dur="1000" fill="hold"/>
                                        <p:tgtEl>
                                          <p:spTgt spid="15363">
                                            <p:txEl>
                                              <p:pRg st="5" end="5"/>
                                            </p:txEl>
                                          </p:spTgt>
                                        </p:tgtEl>
                                        <p:attrNameLst>
                                          <p:attrName>ppt_x</p:attrName>
                                        </p:attrNameLst>
                                      </p:cBhvr>
                                      <p:tavLst>
                                        <p:tav tm="0">
                                          <p:val>
                                            <p:strVal val="#ppt_x-.1"/>
                                          </p:val>
                                        </p:tav>
                                        <p:tav tm="100000">
                                          <p:val>
                                            <p:strVal val="#ppt_x"/>
                                          </p:val>
                                        </p:tav>
                                      </p:tavLst>
                                    </p:anim>
                                    <p:anim calcmode="lin" valueType="num">
                                      <p:cBhvr>
                                        <p:cTn id="19" dur="1000" fill="hold"/>
                                        <p:tgtEl>
                                          <p:spTgt spid="15363">
                                            <p:txEl>
                                              <p:pRg st="5" end="5"/>
                                            </p:txEl>
                                          </p:spTgt>
                                        </p:tgtEl>
                                        <p:attrNameLst>
                                          <p:attrName>ppt_y</p:attrName>
                                        </p:attrNameLst>
                                      </p:cBhvr>
                                      <p:tavLst>
                                        <p:tav tm="0">
                                          <p:val>
                                            <p:strVal val="#ppt_y"/>
                                          </p:val>
                                        </p:tav>
                                        <p:tav tm="100000">
                                          <p:val>
                                            <p:strVal val="#ppt_y"/>
                                          </p:val>
                                        </p:tav>
                                      </p:tavLst>
                                    </p:anim>
                                  </p:childTnLst>
                                </p:cTn>
                              </p:par>
                              <p:par>
                                <p:cTn id="20" presetID="40" presetClass="entr" presetSubtype="0" fill="hold" nodeType="withEffect">
                                  <p:stCondLst>
                                    <p:cond delay="0"/>
                                  </p:stCondLst>
                                  <p:iterate type="lt">
                                    <p:tmPct val="10000"/>
                                  </p:iterate>
                                  <p:childTnLst>
                                    <p:set>
                                      <p:cBhvr>
                                        <p:cTn id="21" dur="1" fill="hold">
                                          <p:stCondLst>
                                            <p:cond delay="0"/>
                                          </p:stCondLst>
                                        </p:cTn>
                                        <p:tgtEl>
                                          <p:spTgt spid="15363">
                                            <p:txEl>
                                              <p:pRg st="6" end="6"/>
                                            </p:txEl>
                                          </p:spTgt>
                                        </p:tgtEl>
                                        <p:attrNameLst>
                                          <p:attrName>style.visibility</p:attrName>
                                        </p:attrNameLst>
                                      </p:cBhvr>
                                      <p:to>
                                        <p:strVal val="visible"/>
                                      </p:to>
                                    </p:set>
                                    <p:animEffect transition="in" filter="fade">
                                      <p:cBhvr>
                                        <p:cTn id="22" dur="1000"/>
                                        <p:tgtEl>
                                          <p:spTgt spid="15363">
                                            <p:txEl>
                                              <p:pRg st="6" end="6"/>
                                            </p:txEl>
                                          </p:spTgt>
                                        </p:tgtEl>
                                      </p:cBhvr>
                                    </p:animEffect>
                                    <p:anim calcmode="lin" valueType="num">
                                      <p:cBhvr>
                                        <p:cTn id="23" dur="1000" fill="hold"/>
                                        <p:tgtEl>
                                          <p:spTgt spid="15363">
                                            <p:txEl>
                                              <p:pRg st="6" end="6"/>
                                            </p:txEl>
                                          </p:spTgt>
                                        </p:tgtEl>
                                        <p:attrNameLst>
                                          <p:attrName>ppt_x</p:attrName>
                                        </p:attrNameLst>
                                      </p:cBhvr>
                                      <p:tavLst>
                                        <p:tav tm="0">
                                          <p:val>
                                            <p:strVal val="#ppt_x-.1"/>
                                          </p:val>
                                        </p:tav>
                                        <p:tav tm="100000">
                                          <p:val>
                                            <p:strVal val="#ppt_x"/>
                                          </p:val>
                                        </p:tav>
                                      </p:tavLst>
                                    </p:anim>
                                    <p:anim calcmode="lin" valueType="num">
                                      <p:cBhvr>
                                        <p:cTn id="24" dur="1000" fill="hold"/>
                                        <p:tgtEl>
                                          <p:spTgt spid="1536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3" name="Содержимое 2"/>
          <p:cNvSpPr>
            <a:spLocks noGrp="1"/>
          </p:cNvSpPr>
          <p:nvPr>
            <p:ph idx="1"/>
          </p:nvPr>
        </p:nvSpPr>
        <p:spPr>
          <a:xfrm>
            <a:off x="1780642" y="1268760"/>
            <a:ext cx="9145065" cy="5040312"/>
          </a:xfrm>
        </p:spPr>
        <p:txBody>
          <a:bodyPr/>
          <a:lstStyle/>
          <a:p>
            <a:r>
              <a:rPr lang="ru-RU" dirty="0" smtClean="0"/>
              <a:t>Какую награду попросил Алеша за спасение Чернушки? Почему?</a:t>
            </a:r>
          </a:p>
          <a:p>
            <a:r>
              <a:rPr lang="ru-RU" dirty="0" smtClean="0"/>
              <a:t>Что получил Алеша в награду?</a:t>
            </a:r>
          </a:p>
          <a:p>
            <a:r>
              <a:rPr lang="ru-RU" dirty="0" smtClean="0"/>
              <a:t>Что изменилось в самом Алеше, вокруг него, когда он получил конопляное семечко?</a:t>
            </a:r>
          </a:p>
          <a:p>
            <a:r>
              <a:rPr lang="ru-RU" dirty="0" smtClean="0"/>
              <a:t>Почему поначалу похвала за отличные ответы не доставляла Алеше удовольствия?</a:t>
            </a:r>
          </a:p>
          <a:p>
            <a:endParaRPr lang="ru-RU"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ru-RU" dirty="0"/>
          </a:p>
        </p:txBody>
      </p:sp>
      <p:sp>
        <p:nvSpPr>
          <p:cNvPr id="3" name="Объект 2"/>
          <p:cNvSpPr>
            <a:spLocks noGrp="1"/>
          </p:cNvSpPr>
          <p:nvPr>
            <p:ph idx="1"/>
          </p:nvPr>
        </p:nvSpPr>
        <p:spPr/>
        <p:txBody>
          <a:bodyPr/>
          <a:lstStyle/>
          <a:p>
            <a:pPr lvl="0"/>
            <a:r>
              <a:rPr lang="ru-RU" b="1" dirty="0"/>
              <a:t>А. </a:t>
            </a:r>
            <a:r>
              <a:rPr lang="ru-RU" b="1" dirty="0" smtClean="0"/>
              <a:t>Погорельский </a:t>
            </a:r>
          </a:p>
          <a:p>
            <a:pPr lvl="0"/>
            <a:r>
              <a:rPr lang="ru-RU" b="1" dirty="0" smtClean="0"/>
              <a:t>В</a:t>
            </a:r>
            <a:r>
              <a:rPr lang="ru-RU" b="1" dirty="0"/>
              <a:t>. </a:t>
            </a:r>
            <a:r>
              <a:rPr lang="ru-RU" b="1" dirty="0" smtClean="0"/>
              <a:t>Одоевский</a:t>
            </a:r>
          </a:p>
          <a:p>
            <a:r>
              <a:rPr lang="ru-RU" b="1" dirty="0"/>
              <a:t>Художественные особенности сказок А. Погорельского и В. Одоевского</a:t>
            </a:r>
            <a:endParaRPr lang="ru-RU" dirty="0"/>
          </a:p>
          <a:p>
            <a:pPr lvl="0"/>
            <a:endParaRPr lang="ru-RU" dirty="0"/>
          </a:p>
        </p:txBody>
      </p:sp>
    </p:spTree>
    <p:extLst>
      <p:ext uri="{BB962C8B-B14F-4D97-AF65-F5344CB8AC3E}">
        <p14:creationId xmlns:p14="http://schemas.microsoft.com/office/powerpoint/2010/main" val="4136653077"/>
      </p:ext>
    </p:extLst>
  </p:cSld>
  <p:clrMapOvr>
    <a:masterClrMapping/>
  </p:clrMapOvr>
  <p:transition>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7411" name="Содержимое 2"/>
          <p:cNvSpPr>
            <a:spLocks noGrp="1"/>
          </p:cNvSpPr>
          <p:nvPr>
            <p:ph idx="1"/>
          </p:nvPr>
        </p:nvSpPr>
        <p:spPr>
          <a:xfrm>
            <a:off x="5663952" y="1061776"/>
            <a:ext cx="5760515" cy="5327650"/>
          </a:xfrm>
        </p:spPr>
        <p:txBody>
          <a:bodyPr/>
          <a:lstStyle/>
          <a:p>
            <a:r>
              <a:rPr lang="ru-RU" dirty="0" smtClean="0"/>
              <a:t>Какие качества в нём стали постепенно проявляться?</a:t>
            </a:r>
          </a:p>
          <a:p>
            <a:r>
              <a:rPr lang="ru-RU" dirty="0" smtClean="0"/>
              <a:t>Какие советы даёт Чернушка Алеше, пока мальчик окончательно не потерял себя?</a:t>
            </a:r>
          </a:p>
          <a:p>
            <a:r>
              <a:rPr lang="ru-RU" dirty="0" smtClean="0"/>
              <a:t>Почему Алеша предал Чернушку?</a:t>
            </a:r>
          </a:p>
        </p:txBody>
      </p:sp>
      <p:pic>
        <p:nvPicPr>
          <p:cNvPr id="4" name="Picture 5" descr="4"/>
          <p:cNvPicPr>
            <a:picLocks noChangeAspect="1" noChangeArrowheads="1"/>
          </p:cNvPicPr>
          <p:nvPr/>
        </p:nvPicPr>
        <p:blipFill>
          <a:blip r:embed="rId2" cstate="print"/>
          <a:srcRect/>
          <a:stretch>
            <a:fillRect/>
          </a:stretch>
        </p:blipFill>
        <p:spPr bwMode="auto">
          <a:xfrm>
            <a:off x="1559496" y="1223913"/>
            <a:ext cx="3291863" cy="42210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2495550" y="274639"/>
            <a:ext cx="7715250" cy="777875"/>
          </a:xfrm>
        </p:spPr>
        <p:txBody>
          <a:bodyPr/>
          <a:lstStyle/>
          <a:p>
            <a:r>
              <a:rPr lang="ru-RU" sz="4000"/>
              <a:t>Характеристика главного героя</a:t>
            </a:r>
          </a:p>
        </p:txBody>
      </p:sp>
      <p:sp>
        <p:nvSpPr>
          <p:cNvPr id="18435" name="Содержимое 2"/>
          <p:cNvSpPr>
            <a:spLocks noGrp="1"/>
          </p:cNvSpPr>
          <p:nvPr>
            <p:ph idx="1"/>
          </p:nvPr>
        </p:nvSpPr>
        <p:spPr>
          <a:xfrm>
            <a:off x="5880101" y="1773239"/>
            <a:ext cx="5328467" cy="2808287"/>
          </a:xfrm>
        </p:spPr>
        <p:txBody>
          <a:bodyPr/>
          <a:lstStyle/>
          <a:p>
            <a:r>
              <a:rPr lang="ru-RU" dirty="0" smtClean="0"/>
              <a:t>Верит ли Чернушка, что Алеша исправится?</a:t>
            </a:r>
          </a:p>
          <a:p>
            <a:r>
              <a:rPr lang="ru-RU" dirty="0" smtClean="0"/>
              <a:t>Исправился ли Алеша?</a:t>
            </a:r>
          </a:p>
        </p:txBody>
      </p:sp>
      <p:pic>
        <p:nvPicPr>
          <p:cNvPr id="5" name="Picture 4" descr="5"/>
          <p:cNvPicPr>
            <a:picLocks noChangeAspect="1" noChangeArrowheads="1"/>
          </p:cNvPicPr>
          <p:nvPr/>
        </p:nvPicPr>
        <p:blipFill>
          <a:blip r:embed="rId2" cstate="print"/>
          <a:srcRect t="9050"/>
          <a:stretch>
            <a:fillRect/>
          </a:stretch>
        </p:blipFill>
        <p:spPr bwMode="auto">
          <a:xfrm>
            <a:off x="2495600" y="1412776"/>
            <a:ext cx="3194372" cy="37890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Содержимое 2"/>
          <p:cNvSpPr txBox="1">
            <a:spLocks/>
          </p:cNvSpPr>
          <p:nvPr/>
        </p:nvSpPr>
        <p:spPr bwMode="auto">
          <a:xfrm>
            <a:off x="2424114" y="5373688"/>
            <a:ext cx="3527425" cy="1223962"/>
          </a:xfrm>
          <a:prstGeom prst="rect">
            <a:avLst/>
          </a:prstGeom>
          <a:noFill/>
          <a:ln w="9525">
            <a:noFill/>
            <a:miter lim="800000"/>
            <a:headEnd/>
            <a:tailEnd/>
          </a:ln>
        </p:spPr>
        <p:txBody>
          <a:bodyPr/>
          <a:lstStyle/>
          <a:p>
            <a:pPr marL="342900" indent="-342900" eaLnBrk="0" hangingPunct="0">
              <a:spcBef>
                <a:spcPct val="20000"/>
              </a:spcBef>
              <a:defRPr/>
            </a:pPr>
            <a:r>
              <a:rPr lang="ru-RU" sz="2000" kern="0" dirty="0">
                <a:latin typeface="+mn-lt"/>
              </a:rPr>
              <a:t>     </a:t>
            </a:r>
            <a:r>
              <a:rPr lang="ru-RU" sz="2400" kern="0" dirty="0">
                <a:latin typeface="+mn-lt"/>
              </a:rPr>
              <a:t>Эпизод прощания с Чернушкой</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Содержимое 2"/>
          <p:cNvSpPr>
            <a:spLocks noGrp="1"/>
          </p:cNvSpPr>
          <p:nvPr>
            <p:ph idx="1"/>
          </p:nvPr>
        </p:nvSpPr>
        <p:spPr>
          <a:xfrm>
            <a:off x="2566988" y="2708920"/>
            <a:ext cx="7632700" cy="3672830"/>
          </a:xfrm>
        </p:spPr>
        <p:txBody>
          <a:bodyPr/>
          <a:lstStyle/>
          <a:p>
            <a:pPr>
              <a:buFontTx/>
              <a:buNone/>
            </a:pPr>
            <a:r>
              <a:rPr lang="ru-RU" sz="4000" dirty="0"/>
              <a:t>  Как вы понимаете слова Чернушки: «Пороки обыкновенно входят в дверь, а выходят в щёлочку…»?</a:t>
            </a:r>
          </a:p>
          <a:p>
            <a:endParaRPr lang="ru-RU" dirty="0" smtClean="0"/>
          </a:p>
        </p:txBody>
      </p:sp>
      <p:pic>
        <p:nvPicPr>
          <p:cNvPr id="4" name="Рисунок 3" descr="РисунокЯЯ.jpg"/>
          <p:cNvPicPr>
            <a:picLocks noChangeAspect="1"/>
          </p:cNvPicPr>
          <p:nvPr/>
        </p:nvPicPr>
        <p:blipFill>
          <a:blip r:embed="rId2" cstate="print"/>
          <a:stretch>
            <a:fillRect/>
          </a:stretch>
        </p:blipFill>
        <p:spPr>
          <a:xfrm>
            <a:off x="5411230" y="620688"/>
            <a:ext cx="1944216" cy="194800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2495600" y="260649"/>
            <a:ext cx="7715250" cy="777875"/>
          </a:xfrm>
        </p:spPr>
        <p:txBody>
          <a:bodyPr/>
          <a:lstStyle/>
          <a:p>
            <a:r>
              <a:rPr lang="ru-RU" dirty="0" smtClean="0"/>
              <a:t>Заключение </a:t>
            </a:r>
          </a:p>
        </p:txBody>
      </p:sp>
      <p:sp>
        <p:nvSpPr>
          <p:cNvPr id="20483" name="Содержимое 2"/>
          <p:cNvSpPr>
            <a:spLocks noGrp="1"/>
          </p:cNvSpPr>
          <p:nvPr>
            <p:ph idx="1"/>
          </p:nvPr>
        </p:nvSpPr>
        <p:spPr>
          <a:xfrm>
            <a:off x="1343473" y="1385394"/>
            <a:ext cx="10225136" cy="5139951"/>
          </a:xfrm>
        </p:spPr>
        <p:txBody>
          <a:bodyPr/>
          <a:lstStyle/>
          <a:p>
            <a:pPr eaLnBrk="1" hangingPunct="1">
              <a:lnSpc>
                <a:spcPct val="80000"/>
              </a:lnSpc>
              <a:defRPr/>
            </a:pPr>
            <a:r>
              <a:rPr lang="ru-RU" sz="2400" dirty="0"/>
              <a:t>  </a:t>
            </a:r>
            <a:r>
              <a:rPr lang="ru-RU" sz="2600" dirty="0"/>
              <a:t>Погорельский, поставив в центр сказки образ мальчика Алеши, продемонстрировал этим неоднозначность, многосторонность и непредсказуемость внутреннего мира ребенка.</a:t>
            </a:r>
          </a:p>
          <a:p>
            <a:pPr eaLnBrk="1" hangingPunct="1">
              <a:lnSpc>
                <a:spcPct val="80000"/>
              </a:lnSpc>
              <a:defRPr/>
            </a:pPr>
            <a:r>
              <a:rPr lang="ru-RU" sz="2600" dirty="0"/>
              <a:t>  Внутренний мир ребенка не идеализируется Погорельским. </a:t>
            </a:r>
          </a:p>
          <a:p>
            <a:pPr eaLnBrk="1" hangingPunct="1">
              <a:lnSpc>
                <a:spcPct val="80000"/>
              </a:lnSpc>
              <a:defRPr/>
            </a:pPr>
            <a:r>
              <a:rPr lang="ru-RU" sz="2600" dirty="0"/>
              <a:t>  Писатель впервые доказал </a:t>
            </a:r>
            <a:r>
              <a:rPr lang="ru-RU" sz="2600" dirty="0" smtClean="0"/>
              <a:t>самостоятельность </a:t>
            </a:r>
            <a:r>
              <a:rPr lang="ru-RU" sz="2600" dirty="0"/>
              <a:t>детского мира, наличие у ребенка собственной системы ценностей, вкуса, творческих способностей.</a:t>
            </a:r>
          </a:p>
          <a:p>
            <a:pPr eaLnBrk="1" hangingPunct="1">
              <a:lnSpc>
                <a:spcPct val="80000"/>
              </a:lnSpc>
              <a:defRPr/>
            </a:pPr>
            <a:r>
              <a:rPr lang="ru-RU" sz="2600" dirty="0"/>
              <a:t>  Сказка содержит мысли о самостоятельном пути ребенка в мире нравственных понятий, об этическом законе, действующем в искусстве точно так же, как в жизни.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31504" y="764704"/>
            <a:ext cx="10036696" cy="4525963"/>
          </a:xfrm>
        </p:spPr>
        <p:txBody>
          <a:bodyPr/>
          <a:lstStyle/>
          <a:p>
            <a:r>
              <a:rPr lang="ru-RU" dirty="0"/>
              <a:t>В сказке точно воссоздается процесс взросления ребенка, его попытка решить непростую нравственную задачу. Его душевному миру присуща </a:t>
            </a:r>
            <a:r>
              <a:rPr lang="ru-RU" dirty="0" err="1"/>
              <a:t>двуплановость</a:t>
            </a:r>
            <a:r>
              <a:rPr lang="ru-RU" dirty="0"/>
              <a:t>: ребенок легко переходит из мира фантазии в мир реальности, где он несет ответственность за свои поступки. Образ Алеши открывает целую галерею детских образов позднейшей литературы. «Впервые после «Рыцаря нашего времени» Н. Карамзина героем произведения стал ребенок».</a:t>
            </a:r>
          </a:p>
          <a:p>
            <a:endParaRPr lang="ru-RU" dirty="0"/>
          </a:p>
        </p:txBody>
      </p:sp>
    </p:spTree>
    <p:extLst>
      <p:ext uri="{BB962C8B-B14F-4D97-AF65-F5344CB8AC3E}">
        <p14:creationId xmlns:p14="http://schemas.microsoft.com/office/powerpoint/2010/main" val="2751886183"/>
      </p:ext>
    </p:extLst>
  </p:cSld>
  <p:clrMapOvr>
    <a:masterClrMapping/>
  </p:clrMapOvr>
  <p:transition>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1384" y="1124744"/>
            <a:ext cx="10972800" cy="4525963"/>
          </a:xfrm>
        </p:spPr>
        <p:txBody>
          <a:bodyPr/>
          <a:lstStyle/>
          <a:p>
            <a:r>
              <a:rPr lang="ru-RU" dirty="0"/>
              <a:t>На все события автор смотрит глазами ребенка, но в то же время рассказывает о них как взрослый. Каждый шаг гл. героя и поступки остальных мотивированы, подготовлены предшествующими событиями. В сюжете нет резких скачков. Сюжет и композиции построены в расчете на маленького читателя. Автор избегает отвлеченной информации , а все дает через конкретные детали и факты.</a:t>
            </a:r>
          </a:p>
          <a:p>
            <a:endParaRPr lang="ru-RU" dirty="0"/>
          </a:p>
        </p:txBody>
      </p:sp>
    </p:spTree>
    <p:extLst>
      <p:ext uri="{BB962C8B-B14F-4D97-AF65-F5344CB8AC3E}">
        <p14:creationId xmlns:p14="http://schemas.microsoft.com/office/powerpoint/2010/main" val="391641674"/>
      </p:ext>
    </p:extLst>
  </p:cSld>
  <p:clrMapOvr>
    <a:masterClrMapping/>
  </p:clrMapOvr>
  <p:transition>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9416" y="1196752"/>
            <a:ext cx="10972800" cy="4525963"/>
          </a:xfrm>
        </p:spPr>
        <p:txBody>
          <a:bodyPr/>
          <a:lstStyle/>
          <a:p>
            <a:r>
              <a:rPr lang="ru-RU" dirty="0"/>
              <a:t>Главная заслуга Погорельского перед детской литературой в том, что он понимал природу детей, умел ненавязчиво, тактично воздействовать на юных читателей без дидактики и нравоучений. Книга по прежнему помогает нравственному и эстетическому воспитанию маленьких читателей.</a:t>
            </a:r>
          </a:p>
          <a:p>
            <a:endParaRPr lang="ru-RU" dirty="0"/>
          </a:p>
        </p:txBody>
      </p:sp>
    </p:spTree>
    <p:extLst>
      <p:ext uri="{BB962C8B-B14F-4D97-AF65-F5344CB8AC3E}">
        <p14:creationId xmlns:p14="http://schemas.microsoft.com/office/powerpoint/2010/main" val="4186243473"/>
      </p:ext>
    </p:extLst>
  </p:cSld>
  <p:clrMapOvr>
    <a:masterClrMapping/>
  </p:clrMapOvr>
  <p:transition>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descr="http://www.hrono.ru/img/lica/odoevsky_vlfed.jpg"/>
          <p:cNvPicPr>
            <a:picLocks noChangeAspect="1" noChangeArrowheads="1"/>
          </p:cNvPicPr>
          <p:nvPr/>
        </p:nvPicPr>
        <p:blipFill>
          <a:blip r:embed="rId2" cstate="print"/>
          <a:srcRect/>
          <a:stretch>
            <a:fillRect/>
          </a:stretch>
        </p:blipFill>
        <p:spPr bwMode="auto">
          <a:xfrm>
            <a:off x="1738313" y="1428750"/>
            <a:ext cx="3821112" cy="5119688"/>
          </a:xfrm>
          <a:prstGeom prst="ellipse">
            <a:avLst/>
          </a:prstGeom>
          <a:ln w="190500" cap="rnd">
            <a:solidFill>
              <a:srgbClr val="7030A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2052" name="Picture 4" descr=" (450x598, 112Kb)"/>
          <p:cNvPicPr>
            <a:picLocks noChangeAspect="1" noChangeArrowheads="1"/>
          </p:cNvPicPr>
          <p:nvPr/>
        </p:nvPicPr>
        <p:blipFill>
          <a:blip r:embed="rId3" cstate="print"/>
          <a:srcRect/>
          <a:stretch>
            <a:fillRect/>
          </a:stretch>
        </p:blipFill>
        <p:spPr bwMode="auto">
          <a:xfrm>
            <a:off x="6524629" y="1500174"/>
            <a:ext cx="3733173" cy="4960972"/>
          </a:xfrm>
          <a:prstGeom prst="ellipse">
            <a:avLst/>
          </a:prstGeom>
          <a:ln w="190500" cap="rnd">
            <a:solidFill>
              <a:srgbClr val="7030A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Прямоугольник 4"/>
          <p:cNvSpPr/>
          <p:nvPr/>
        </p:nvSpPr>
        <p:spPr>
          <a:xfrm>
            <a:off x="2220374" y="548680"/>
            <a:ext cx="8608510" cy="769441"/>
          </a:xfrm>
          <a:prstGeom prst="rect">
            <a:avLst/>
          </a:prstGeom>
          <a:ln w="76200">
            <a:solidFill>
              <a:srgbClr val="FF0000"/>
            </a:solidFill>
          </a:ln>
        </p:spPr>
        <p:style>
          <a:lnRef idx="1">
            <a:schemeClr val="accent5"/>
          </a:lnRef>
          <a:fillRef idx="2">
            <a:schemeClr val="accent5"/>
          </a:fillRef>
          <a:effectRef idx="1">
            <a:schemeClr val="accent5"/>
          </a:effectRef>
          <a:fontRef idx="minor">
            <a:schemeClr val="dk1"/>
          </a:fontRef>
        </p:style>
        <p:txBody>
          <a:bodyPr wrap="none">
            <a:spAutoFit/>
          </a:bodyPr>
          <a:lstStyle/>
          <a:p>
            <a:pPr algn="ctr" eaLnBrk="1" hangingPunct="1">
              <a:defRPr/>
            </a:pPr>
            <a:r>
              <a:rPr lang="ru-RU"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rPr>
              <a:t>Владимир Федорович Одоевский </a:t>
            </a:r>
            <a:endParaRPr lang="ru-RU"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93939246"/>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34" presetClass="entr" presetSubtype="0"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 from="(-#ppt_w/2)" to="(#ppt_x)" calcmode="lin" valueType="num">
                                      <p:cBhvr>
                                        <p:cTn id="10" dur="600" fill="hold">
                                          <p:stCondLst>
                                            <p:cond delay="0"/>
                                          </p:stCondLst>
                                        </p:cTn>
                                        <p:tgtEl>
                                          <p:spTgt spid="2052"/>
                                        </p:tgtEl>
                                        <p:attrNameLst>
                                          <p:attrName>ppt_x</p:attrName>
                                        </p:attrNameLst>
                                      </p:cBhvr>
                                    </p:anim>
                                    <p:anim from="0" to="-1.0" calcmode="lin" valueType="num">
                                      <p:cBhvr>
                                        <p:cTn id="11" dur="200" decel="50000" autoRev="1" fill="hold">
                                          <p:stCondLst>
                                            <p:cond delay="600"/>
                                          </p:stCondLst>
                                        </p:cTn>
                                        <p:tgtEl>
                                          <p:spTgt spid="2052"/>
                                        </p:tgtEl>
                                        <p:attrNameLst>
                                          <p:attrName>xshear</p:attrName>
                                        </p:attrNameLst>
                                      </p:cBhvr>
                                    </p:anim>
                                    <p:animScale>
                                      <p:cBhvr>
                                        <p:cTn id="12" dur="200" decel="100000" autoRev="1" fill="hold">
                                          <p:stCondLst>
                                            <p:cond delay="600"/>
                                          </p:stCondLst>
                                        </p:cTn>
                                        <p:tgtEl>
                                          <p:spTgt spid="2052"/>
                                        </p:tgtEl>
                                      </p:cBhvr>
                                      <p:from x="100000" y="100000"/>
                                      <p:to x="80000" y="100000"/>
                                    </p:animScale>
                                    <p:anim by="(#ppt_h/3+#ppt_w*0.1)" calcmode="lin" valueType="num">
                                      <p:cBhvr additive="sum">
                                        <p:cTn id="13" dur="200" decel="100000" autoRev="1" fill="hold">
                                          <p:stCondLst>
                                            <p:cond delay="600"/>
                                          </p:stCondLst>
                                        </p:cTn>
                                        <p:tgtEl>
                                          <p:spTgt spid="2052"/>
                                        </p:tgtEl>
                                        <p:attrNameLst>
                                          <p:attrName>ppt_x</p:attrName>
                                        </p:attrNameLst>
                                      </p:cBhvr>
                                    </p:anim>
                                  </p:childTnLst>
                                </p:cTn>
                              </p:par>
                              <p:par>
                                <p:cTn id="14" presetID="34" presetClass="entr" presetSubtype="0" fill="hold" nodeType="withEffect">
                                  <p:stCondLst>
                                    <p:cond delay="0"/>
                                  </p:stCondLst>
                                  <p:childTnLst>
                                    <p:set>
                                      <p:cBhvr>
                                        <p:cTn id="15" dur="1" fill="hold">
                                          <p:stCondLst>
                                            <p:cond delay="0"/>
                                          </p:stCondLst>
                                        </p:cTn>
                                        <p:tgtEl>
                                          <p:spTgt spid="2051"/>
                                        </p:tgtEl>
                                        <p:attrNameLst>
                                          <p:attrName>style.visibility</p:attrName>
                                        </p:attrNameLst>
                                      </p:cBhvr>
                                      <p:to>
                                        <p:strVal val="visible"/>
                                      </p:to>
                                    </p:set>
                                    <p:anim from="(-#ppt_w/2)" to="(#ppt_x)" calcmode="lin" valueType="num">
                                      <p:cBhvr>
                                        <p:cTn id="16" dur="600" fill="hold">
                                          <p:stCondLst>
                                            <p:cond delay="0"/>
                                          </p:stCondLst>
                                        </p:cTn>
                                        <p:tgtEl>
                                          <p:spTgt spid="2051"/>
                                        </p:tgtEl>
                                        <p:attrNameLst>
                                          <p:attrName>ppt_x</p:attrName>
                                        </p:attrNameLst>
                                      </p:cBhvr>
                                    </p:anim>
                                    <p:anim from="0" to="-1.0" calcmode="lin" valueType="num">
                                      <p:cBhvr>
                                        <p:cTn id="17" dur="200" decel="50000" autoRev="1" fill="hold">
                                          <p:stCondLst>
                                            <p:cond delay="600"/>
                                          </p:stCondLst>
                                        </p:cTn>
                                        <p:tgtEl>
                                          <p:spTgt spid="2051"/>
                                        </p:tgtEl>
                                        <p:attrNameLst>
                                          <p:attrName>xshear</p:attrName>
                                        </p:attrNameLst>
                                      </p:cBhvr>
                                    </p:anim>
                                    <p:animScale>
                                      <p:cBhvr>
                                        <p:cTn id="18" dur="200" decel="100000" autoRev="1" fill="hold">
                                          <p:stCondLst>
                                            <p:cond delay="600"/>
                                          </p:stCondLst>
                                        </p:cTn>
                                        <p:tgtEl>
                                          <p:spTgt spid="2051"/>
                                        </p:tgtEl>
                                      </p:cBhvr>
                                      <p:from x="100000" y="100000"/>
                                      <p:to x="80000" y="100000"/>
                                    </p:animScale>
                                    <p:anim by="(#ppt_h/3+#ppt_w*0.1)" calcmode="lin" valueType="num">
                                      <p:cBhvr additive="sum">
                                        <p:cTn id="19" dur="200" decel="100000" autoRev="1" fill="hold">
                                          <p:stCondLst>
                                            <p:cond delay="600"/>
                                          </p:stCondLst>
                                        </p:cTn>
                                        <p:tgtEl>
                                          <p:spTgt spid="205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75520" y="1052736"/>
            <a:ext cx="9820672" cy="4525963"/>
          </a:xfrm>
        </p:spPr>
        <p:txBody>
          <a:bodyPr/>
          <a:lstStyle/>
          <a:p>
            <a:r>
              <a:rPr lang="ru-RU" b="1" dirty="0"/>
              <a:t>В.Ф. Одоевский</a:t>
            </a:r>
            <a:r>
              <a:rPr lang="ru-RU" dirty="0"/>
              <a:t> (1803—1869) был одним из властителей дум своего времени. Философ, писатель-сказочник, автор мистиче­ских повестей и рассказов, талантливый музыкант </a:t>
            </a:r>
            <a:r>
              <a:rPr lang="ru-RU" i="1" dirty="0"/>
              <a:t>— таков еще не полный перечень его дарований и направлений деятельности</a:t>
            </a:r>
            <a:r>
              <a:rPr lang="ru-RU" dirty="0"/>
              <a:t>. </a:t>
            </a:r>
            <a:r>
              <a:rPr lang="ru-RU" i="1" dirty="0"/>
              <a:t>Особо подчеркнем, что</a:t>
            </a:r>
            <a:r>
              <a:rPr lang="ru-RU" dirty="0"/>
              <a:t> Одоевский является основоположником сельской начальной школы в России.</a:t>
            </a:r>
          </a:p>
          <a:p>
            <a:endParaRPr lang="ru-RU" dirty="0"/>
          </a:p>
        </p:txBody>
      </p:sp>
    </p:spTree>
    <p:extLst>
      <p:ext uri="{BB962C8B-B14F-4D97-AF65-F5344CB8AC3E}">
        <p14:creationId xmlns:p14="http://schemas.microsoft.com/office/powerpoint/2010/main" val="409564944"/>
      </p:ext>
    </p:extLst>
  </p:cSld>
  <p:clrMapOvr>
    <a:masterClrMapping/>
  </p:clrMapOvr>
  <p:transition>
    <p:cove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3392" y="692696"/>
            <a:ext cx="10972800" cy="4525963"/>
          </a:xfrm>
        </p:spPr>
        <p:txBody>
          <a:bodyPr/>
          <a:lstStyle/>
          <a:p>
            <a:r>
              <a:rPr lang="ru-RU" dirty="0"/>
              <a:t>Творчество Одоевского как писателя принадлежит к </a:t>
            </a:r>
            <a:r>
              <a:rPr lang="ru-RU" b="1" dirty="0"/>
              <a:t>русской романтической прозе 30-х годов </a:t>
            </a:r>
            <a:r>
              <a:rPr lang="en-US" b="1" dirty="0"/>
              <a:t>XIX </a:t>
            </a:r>
            <a:r>
              <a:rPr lang="ru-RU" b="1" dirty="0"/>
              <a:t>века.</a:t>
            </a:r>
            <a:r>
              <a:rPr lang="ru-RU" dirty="0"/>
              <a:t> </a:t>
            </a:r>
            <a:r>
              <a:rPr lang="ru-RU" i="1" dirty="0"/>
              <a:t>В этом смысле характер­ны его повести «Последний квартет Бетховена», «</a:t>
            </a:r>
            <a:r>
              <a:rPr lang="ru-RU" i="1" dirty="0" err="1"/>
              <a:t>Себастиан</a:t>
            </a:r>
            <a:r>
              <a:rPr lang="ru-RU" i="1" dirty="0"/>
              <a:t> Бах», «Импровизатор», «</a:t>
            </a:r>
            <a:r>
              <a:rPr lang="ru-RU" i="1" dirty="0" err="1"/>
              <a:t>Елладий</a:t>
            </a:r>
            <a:r>
              <a:rPr lang="ru-RU" i="1" dirty="0"/>
              <a:t>», «Княжна </a:t>
            </a:r>
            <a:r>
              <a:rPr lang="ru-RU" i="1" dirty="0" err="1"/>
              <a:t>Зизи</a:t>
            </a:r>
            <a:r>
              <a:rPr lang="ru-RU" i="1" dirty="0"/>
              <a:t>», «Княжна </a:t>
            </a:r>
            <a:r>
              <a:rPr lang="ru-RU" i="1" dirty="0" err="1"/>
              <a:t>Мими</a:t>
            </a:r>
            <a:r>
              <a:rPr lang="ru-RU" i="1" dirty="0"/>
              <a:t>» и др. Художественная манера его отмечена сложным взаимодей­ствием отвлеченной философской мысли с глубоким проникно­вением в жизненные характеры и явления.</a:t>
            </a:r>
            <a:r>
              <a:rPr lang="ru-RU" dirty="0"/>
              <a:t> </a:t>
            </a:r>
          </a:p>
          <a:p>
            <a:endParaRPr lang="ru-RU" dirty="0"/>
          </a:p>
        </p:txBody>
      </p:sp>
    </p:spTree>
    <p:extLst>
      <p:ext uri="{BB962C8B-B14F-4D97-AF65-F5344CB8AC3E}">
        <p14:creationId xmlns:p14="http://schemas.microsoft.com/office/powerpoint/2010/main" val="1271851878"/>
      </p:ext>
    </p:extLst>
  </p:cSld>
  <p:clrMapOvr>
    <a:masterClrMapping/>
  </p:clrMapOvr>
  <p:transition>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2423592" y="908720"/>
            <a:ext cx="7343775" cy="3384550"/>
          </a:xfrm>
        </p:spPr>
        <p:txBody>
          <a:bodyPr>
            <a:normAutofit fontScale="90000"/>
          </a:bodyPr>
          <a:lstStyle/>
          <a:p>
            <a:r>
              <a:rPr lang="ru-RU" sz="4800" b="1" dirty="0"/>
              <a:t>Антоний Погорельский</a:t>
            </a:r>
            <a:r>
              <a:rPr lang="ru-RU" sz="4800" dirty="0"/>
              <a:t/>
            </a:r>
            <a:br>
              <a:rPr lang="ru-RU" sz="4800" dirty="0"/>
            </a:br>
            <a:r>
              <a:rPr lang="ru-RU" sz="4800" dirty="0"/>
              <a:t/>
            </a:r>
            <a:br>
              <a:rPr lang="ru-RU" sz="4800" dirty="0"/>
            </a:br>
            <a:r>
              <a:rPr lang="ru-RU" sz="4800" dirty="0"/>
              <a:t>(</a:t>
            </a:r>
            <a:r>
              <a:rPr lang="ru-RU" sz="4000" dirty="0"/>
              <a:t>волшебная повесть-сказка «Черная курица, Или подземные жители»)</a:t>
            </a:r>
            <a:endParaRPr lang="ru-RU" sz="48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43472" y="548680"/>
            <a:ext cx="10252720" cy="4525963"/>
          </a:xfrm>
        </p:spPr>
        <p:txBody>
          <a:bodyPr/>
          <a:lstStyle/>
          <a:p>
            <a:r>
              <a:rPr lang="ru-RU" sz="2800" dirty="0"/>
              <a:t>В детскую литературу Одоевский вошел как создатель «</a:t>
            </a:r>
            <a:r>
              <a:rPr lang="ru-RU" sz="2800" b="1" dirty="0"/>
              <a:t>Сказок дедушки </a:t>
            </a:r>
            <a:r>
              <a:rPr lang="ru-RU" sz="2800" b="1" dirty="0" err="1"/>
              <a:t>Иринея</a:t>
            </a:r>
            <a:r>
              <a:rPr lang="ru-RU" sz="2800" dirty="0"/>
              <a:t>» (дедушка </a:t>
            </a:r>
            <a:r>
              <a:rPr lang="ru-RU" sz="2800" dirty="0" err="1"/>
              <a:t>Ириней</a:t>
            </a:r>
            <a:r>
              <a:rPr lang="ru-RU" sz="2800" dirty="0"/>
              <a:t> — «детский» псевдоним писателя), </a:t>
            </a:r>
            <a:r>
              <a:rPr lang="ru-RU" sz="2800" i="1" dirty="0"/>
              <a:t>заслуживших широкую популярность у юных читателей.</a:t>
            </a:r>
            <a:r>
              <a:rPr lang="ru-RU" sz="2800" dirty="0"/>
              <a:t> Вклад Одоевского в детскую литературу значителен. Его произве­дения для детей составили два сборника: </a:t>
            </a:r>
            <a:r>
              <a:rPr lang="ru-RU" sz="2800" b="1" i="1" dirty="0"/>
              <a:t>«Детские сказки дедушки </a:t>
            </a:r>
            <a:r>
              <a:rPr lang="ru-RU" sz="2800" b="1" i="1" dirty="0" err="1"/>
              <a:t>Иринея</a:t>
            </a:r>
            <a:r>
              <a:rPr lang="ru-RU" sz="2800" b="1" i="1" dirty="0"/>
              <a:t>» </a:t>
            </a:r>
            <a:r>
              <a:rPr lang="ru-RU" sz="2800" b="1" dirty="0"/>
              <a:t>(1840) </a:t>
            </a:r>
            <a:r>
              <a:rPr lang="ru-RU" sz="2800" dirty="0"/>
              <a:t>и </a:t>
            </a:r>
            <a:r>
              <a:rPr lang="ru-RU" sz="2800" b="1" i="1" dirty="0"/>
              <a:t>«Детские песни дедушки </a:t>
            </a:r>
            <a:r>
              <a:rPr lang="ru-RU" sz="2800" b="1" i="1" dirty="0" err="1"/>
              <a:t>Иринея</a:t>
            </a:r>
            <a:r>
              <a:rPr lang="ru-RU" sz="2800" b="1" i="1" dirty="0"/>
              <a:t>» </a:t>
            </a:r>
            <a:r>
              <a:rPr lang="ru-RU" sz="2800" dirty="0"/>
              <a:t>(1847). Их высоко оценил Белинский, сказав, что такому воспитате­лю, какого имеют русские дети в лице дедушки </a:t>
            </a:r>
            <a:r>
              <a:rPr lang="ru-RU" sz="2800" dirty="0" err="1"/>
              <a:t>Иринея</a:t>
            </a:r>
            <a:r>
              <a:rPr lang="ru-RU" sz="2800" dirty="0"/>
              <a:t>, могут позавидовать дети всех наций.</a:t>
            </a:r>
          </a:p>
          <a:p>
            <a:endParaRPr lang="ru-RU" sz="2800" dirty="0"/>
          </a:p>
        </p:txBody>
      </p:sp>
    </p:spTree>
    <p:extLst>
      <p:ext uri="{BB962C8B-B14F-4D97-AF65-F5344CB8AC3E}">
        <p14:creationId xmlns:p14="http://schemas.microsoft.com/office/powerpoint/2010/main" val="4005549346"/>
      </p:ext>
    </p:extLst>
  </p:cSld>
  <p:clrMapOvr>
    <a:masterClrMapping/>
  </p:clrMapOvr>
  <p:transition>
    <p:cove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231904" y="1747907"/>
            <a:ext cx="6117827" cy="3170099"/>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Владимир Федорович Одоевский родился 11 августа (по старому стилю 30 июля) 1803 г. в Москве в семье крупного чиновника. Был последним представителем одной из старейших ветвей рода Рюриковичей. Его отец Фёдор Сергеевич  (родной брат И. С. Одоевского)  происходил по прямой линии от черниговского князя Михаила Всеволодовича,  замученного в 1246 году в Орде и причисленного к лику святых.</a:t>
            </a:r>
            <a:endParaRPr lang="ru-RU" sz="2000" dirty="0">
              <a:solidFill>
                <a:schemeClr val="tx1"/>
              </a:solidFill>
            </a:endParaRPr>
          </a:p>
        </p:txBody>
      </p:sp>
      <p:pic>
        <p:nvPicPr>
          <p:cNvPr id="4099" name="Picture 4" descr="http://imwerden.de/bilde/odoevsky.jpg"/>
          <p:cNvPicPr>
            <a:picLocks noChangeAspect="1" noChangeArrowheads="1"/>
          </p:cNvPicPr>
          <p:nvPr/>
        </p:nvPicPr>
        <p:blipFill>
          <a:blip r:embed="rId2" cstate="print"/>
          <a:srcRect/>
          <a:stretch>
            <a:fillRect/>
          </a:stretch>
        </p:blipFill>
        <p:spPr bwMode="auto">
          <a:xfrm>
            <a:off x="1127448" y="1475579"/>
            <a:ext cx="3244513" cy="3714754"/>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925038269"/>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 from="(-#ppt_w/2)" to="(#ppt_x)" calcmode="lin" valueType="num">
                                      <p:cBhvr>
                                        <p:cTn id="7" dur="600" fill="hold">
                                          <p:stCondLst>
                                            <p:cond delay="0"/>
                                          </p:stCondLst>
                                        </p:cTn>
                                        <p:tgtEl>
                                          <p:spTgt spid="4099"/>
                                        </p:tgtEl>
                                        <p:attrNameLst>
                                          <p:attrName>ppt_x</p:attrName>
                                        </p:attrNameLst>
                                      </p:cBhvr>
                                    </p:anim>
                                    <p:anim from="0" to="-1.0" calcmode="lin" valueType="num">
                                      <p:cBhvr>
                                        <p:cTn id="8" dur="200" decel="50000" autoRev="1" fill="hold">
                                          <p:stCondLst>
                                            <p:cond delay="600"/>
                                          </p:stCondLst>
                                        </p:cTn>
                                        <p:tgtEl>
                                          <p:spTgt spid="4099"/>
                                        </p:tgtEl>
                                        <p:attrNameLst>
                                          <p:attrName>xshear</p:attrName>
                                        </p:attrNameLst>
                                      </p:cBhvr>
                                    </p:anim>
                                    <p:animScale>
                                      <p:cBhvr>
                                        <p:cTn id="9" dur="200" decel="100000" autoRev="1" fill="hold">
                                          <p:stCondLst>
                                            <p:cond delay="600"/>
                                          </p:stCondLst>
                                        </p:cTn>
                                        <p:tgtEl>
                                          <p:spTgt spid="4099"/>
                                        </p:tgtEl>
                                      </p:cBhvr>
                                      <p:from x="100000" y="100000"/>
                                      <p:to x="80000" y="100000"/>
                                    </p:animScale>
                                    <p:anim by="(#ppt_h/3+#ppt_w*0.1)" calcmode="lin" valueType="num">
                                      <p:cBhvr additive="sum">
                                        <p:cTn id="10" dur="200" decel="100000" autoRev="1" fill="hold">
                                          <p:stCondLst>
                                            <p:cond delay="600"/>
                                          </p:stCondLst>
                                        </p:cTn>
                                        <p:tgtEl>
                                          <p:spTgt spid="409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312024" y="764704"/>
            <a:ext cx="4572000" cy="5016500"/>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В 1816 г. Одоевский поступает в Московский университетский благородный пансион, дававший глубокое и всестороннее образование. Здесь юноша с особенным интересом изучал философию. Также он активно посещает литературные кружки, заседания Общества любителей российской словесности. Печататься Одоевский начинает уже в годы учебы: первые произведения («Разговор о том, как опасно быть тщеславным», «Дни досад») выходят в журнале «Вестник Европы». </a:t>
            </a:r>
          </a:p>
        </p:txBody>
      </p:sp>
      <p:pic>
        <p:nvPicPr>
          <p:cNvPr id="6147" name="Picture 8" descr="http://www.fantastika3000.ru/files/imported/authors/o/odoevsky.v/odoevsk1.jpg"/>
          <p:cNvPicPr>
            <a:picLocks noChangeAspect="1" noChangeArrowheads="1"/>
          </p:cNvPicPr>
          <p:nvPr/>
        </p:nvPicPr>
        <p:blipFill>
          <a:blip r:embed="rId2" cstate="print"/>
          <a:srcRect/>
          <a:stretch>
            <a:fillRect/>
          </a:stretch>
        </p:blipFill>
        <p:spPr bwMode="auto">
          <a:xfrm>
            <a:off x="2063552" y="1700808"/>
            <a:ext cx="3062382" cy="3857652"/>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2643307873"/>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from="(-#ppt_w/2)" to="(#ppt_x)" calcmode="lin" valueType="num">
                                      <p:cBhvr>
                                        <p:cTn id="7" dur="600" fill="hold">
                                          <p:stCondLst>
                                            <p:cond delay="0"/>
                                          </p:stCondLst>
                                        </p:cTn>
                                        <p:tgtEl>
                                          <p:spTgt spid="6147"/>
                                        </p:tgtEl>
                                        <p:attrNameLst>
                                          <p:attrName>ppt_x</p:attrName>
                                        </p:attrNameLst>
                                      </p:cBhvr>
                                    </p:anim>
                                    <p:anim from="0" to="-1.0" calcmode="lin" valueType="num">
                                      <p:cBhvr>
                                        <p:cTn id="8" dur="200" decel="50000" autoRev="1" fill="hold">
                                          <p:stCondLst>
                                            <p:cond delay="600"/>
                                          </p:stCondLst>
                                        </p:cTn>
                                        <p:tgtEl>
                                          <p:spTgt spid="6147"/>
                                        </p:tgtEl>
                                        <p:attrNameLst>
                                          <p:attrName>xshear</p:attrName>
                                        </p:attrNameLst>
                                      </p:cBhvr>
                                    </p:anim>
                                    <p:animScale>
                                      <p:cBhvr>
                                        <p:cTn id="9" dur="200" decel="100000" autoRev="1" fill="hold">
                                          <p:stCondLst>
                                            <p:cond delay="600"/>
                                          </p:stCondLst>
                                        </p:cTn>
                                        <p:tgtEl>
                                          <p:spTgt spid="6147"/>
                                        </p:tgtEl>
                                      </p:cBhvr>
                                      <p:from x="100000" y="100000"/>
                                      <p:to x="80000" y="100000"/>
                                    </p:animScale>
                                    <p:anim by="(#ppt_h/3+#ppt_w*0.1)" calcmode="lin" valueType="num">
                                      <p:cBhvr additive="sum">
                                        <p:cTn id="10" dur="200" decel="100000" autoRev="1" fill="hold">
                                          <p:stCondLst>
                                            <p:cond delay="600"/>
                                          </p:stCondLst>
                                        </p:cTn>
                                        <p:tgtEl>
                                          <p:spTgt spid="614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73425" y="476250"/>
            <a:ext cx="8072438" cy="1938338"/>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В 1822 г., окончив пансион с золотой медалью, молодой человек погрузился в науки, в литературные и философские занятия. Он изучает анатомию, физику, химию, технику. С 1846 года В. Одоевский является директором </a:t>
            </a:r>
            <a:r>
              <a:rPr lang="ru-RU" sz="2000" b="1" dirty="0" err="1">
                <a:solidFill>
                  <a:schemeClr val="tx1"/>
                </a:solidFill>
                <a:latin typeface="Arial" pitchFamily="34" charset="0"/>
                <a:cs typeface="Arial" pitchFamily="34" charset="0"/>
              </a:rPr>
              <a:t>Румянцевского</a:t>
            </a:r>
            <a:r>
              <a:rPr lang="ru-RU" sz="2000" b="1" dirty="0">
                <a:solidFill>
                  <a:schemeClr val="tx1"/>
                </a:solidFill>
                <a:latin typeface="Arial" pitchFamily="34" charset="0"/>
                <a:cs typeface="Arial" pitchFamily="34" charset="0"/>
              </a:rPr>
              <a:t> музея.  По его инициативе были открыты две больницы, детские приюты, Общество посещения бедных.</a:t>
            </a:r>
          </a:p>
        </p:txBody>
      </p:sp>
      <p:pic>
        <p:nvPicPr>
          <p:cNvPr id="7171" name="Picture 6" descr="http://www.calend.ru/img/content_events/i0/887.jpg"/>
          <p:cNvPicPr>
            <a:picLocks noChangeAspect="1" noChangeArrowheads="1"/>
          </p:cNvPicPr>
          <p:nvPr/>
        </p:nvPicPr>
        <p:blipFill>
          <a:blip r:embed="rId2" cstate="print"/>
          <a:srcRect/>
          <a:stretch>
            <a:fillRect/>
          </a:stretch>
        </p:blipFill>
        <p:spPr bwMode="auto">
          <a:xfrm>
            <a:off x="1055440" y="2802858"/>
            <a:ext cx="3714776" cy="3699035"/>
          </a:xfrm>
          <a:prstGeom prst="rect">
            <a:avLst/>
          </a:prstGeom>
          <a:ln w="228600" cap="sq" cmpd="thickThin">
            <a:solidFill>
              <a:srgbClr val="7030A0"/>
            </a:solidFill>
            <a:prstDash val="solid"/>
            <a:miter lim="800000"/>
          </a:ln>
          <a:effectLst>
            <a:innerShdw blurRad="76200">
              <a:srgbClr val="000000"/>
            </a:innerShdw>
          </a:effectLst>
        </p:spPr>
      </p:pic>
      <p:pic>
        <p:nvPicPr>
          <p:cNvPr id="7173" name="Picture 5" descr="Файл:Rymyantsev mansion.jpg"/>
          <p:cNvPicPr>
            <a:picLocks noChangeAspect="1" noChangeArrowheads="1"/>
          </p:cNvPicPr>
          <p:nvPr/>
        </p:nvPicPr>
        <p:blipFill>
          <a:blip r:embed="rId3" cstate="print"/>
          <a:srcRect/>
          <a:stretch>
            <a:fillRect/>
          </a:stretch>
        </p:blipFill>
        <p:spPr bwMode="auto">
          <a:xfrm>
            <a:off x="6667504" y="3286124"/>
            <a:ext cx="3643338" cy="2732504"/>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1171800279"/>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7171"/>
                                        </p:tgtEl>
                                        <p:attrNameLst>
                                          <p:attrName>style.visibility</p:attrName>
                                        </p:attrNameLst>
                                      </p:cBhvr>
                                      <p:to>
                                        <p:strVal val="visible"/>
                                      </p:to>
                                    </p:set>
                                    <p:anim from="(-#ppt_w/2)" to="(#ppt_x)" calcmode="lin" valueType="num">
                                      <p:cBhvr>
                                        <p:cTn id="7" dur="600" fill="hold">
                                          <p:stCondLst>
                                            <p:cond delay="0"/>
                                          </p:stCondLst>
                                        </p:cTn>
                                        <p:tgtEl>
                                          <p:spTgt spid="7171"/>
                                        </p:tgtEl>
                                        <p:attrNameLst>
                                          <p:attrName>ppt_x</p:attrName>
                                        </p:attrNameLst>
                                      </p:cBhvr>
                                    </p:anim>
                                    <p:anim from="0" to="-1.0" calcmode="lin" valueType="num">
                                      <p:cBhvr>
                                        <p:cTn id="8" dur="200" decel="50000" autoRev="1" fill="hold">
                                          <p:stCondLst>
                                            <p:cond delay="600"/>
                                          </p:stCondLst>
                                        </p:cTn>
                                        <p:tgtEl>
                                          <p:spTgt spid="7171"/>
                                        </p:tgtEl>
                                        <p:attrNameLst>
                                          <p:attrName>xshear</p:attrName>
                                        </p:attrNameLst>
                                      </p:cBhvr>
                                    </p:anim>
                                    <p:animScale>
                                      <p:cBhvr>
                                        <p:cTn id="9" dur="200" decel="100000" autoRev="1" fill="hold">
                                          <p:stCondLst>
                                            <p:cond delay="600"/>
                                          </p:stCondLst>
                                        </p:cTn>
                                        <p:tgtEl>
                                          <p:spTgt spid="7171"/>
                                        </p:tgtEl>
                                      </p:cBhvr>
                                      <p:from x="100000" y="100000"/>
                                      <p:to x="80000" y="100000"/>
                                    </p:animScale>
                                    <p:anim by="(#ppt_h/3+#ppt_w*0.1)" calcmode="lin" valueType="num">
                                      <p:cBhvr additive="sum">
                                        <p:cTn id="10" dur="200" decel="100000" autoRev="1" fill="hold">
                                          <p:stCondLst>
                                            <p:cond delay="600"/>
                                          </p:stCondLst>
                                        </p:cTn>
                                        <p:tgtEl>
                                          <p:spTgt spid="717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anim from="(-#ppt_w/2)" to="(#ppt_x)" calcmode="lin" valueType="num">
                                      <p:cBhvr>
                                        <p:cTn id="13" dur="600" fill="hold">
                                          <p:stCondLst>
                                            <p:cond delay="0"/>
                                          </p:stCondLst>
                                        </p:cTn>
                                        <p:tgtEl>
                                          <p:spTgt spid="7173"/>
                                        </p:tgtEl>
                                        <p:attrNameLst>
                                          <p:attrName>ppt_x</p:attrName>
                                        </p:attrNameLst>
                                      </p:cBhvr>
                                    </p:anim>
                                    <p:anim from="0" to="-1.0" calcmode="lin" valueType="num">
                                      <p:cBhvr>
                                        <p:cTn id="14" dur="200" decel="50000" autoRev="1" fill="hold">
                                          <p:stCondLst>
                                            <p:cond delay="600"/>
                                          </p:stCondLst>
                                        </p:cTn>
                                        <p:tgtEl>
                                          <p:spTgt spid="7173"/>
                                        </p:tgtEl>
                                        <p:attrNameLst>
                                          <p:attrName>xshear</p:attrName>
                                        </p:attrNameLst>
                                      </p:cBhvr>
                                    </p:anim>
                                    <p:animScale>
                                      <p:cBhvr>
                                        <p:cTn id="15" dur="200" decel="100000" autoRev="1" fill="hold">
                                          <p:stCondLst>
                                            <p:cond delay="600"/>
                                          </p:stCondLst>
                                        </p:cTn>
                                        <p:tgtEl>
                                          <p:spTgt spid="7173"/>
                                        </p:tgtEl>
                                      </p:cBhvr>
                                      <p:from x="100000" y="100000"/>
                                      <p:to x="80000" y="100000"/>
                                    </p:animScale>
                                    <p:anim by="(#ppt_h/3+#ppt_w*0.1)" calcmode="lin" valueType="num">
                                      <p:cBhvr additive="sum">
                                        <p:cTn id="16" dur="200" decel="100000" autoRev="1" fill="hold">
                                          <p:stCondLst>
                                            <p:cond delay="600"/>
                                          </p:stCondLst>
                                        </p:cTn>
                                        <p:tgtEl>
                                          <p:spTgt spid="717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descr="12 июля 1846 года князь Одоевский был назначен помощником директора Публичной библиотеки и заведующим Румянцевским музеем Санкт-Петербурга"/>
          <p:cNvPicPr>
            <a:picLocks noChangeAspect="1" noChangeArrowheads="1"/>
          </p:cNvPicPr>
          <p:nvPr/>
        </p:nvPicPr>
        <p:blipFill>
          <a:blip r:embed="rId2" cstate="print"/>
          <a:srcRect/>
          <a:stretch>
            <a:fillRect/>
          </a:stretch>
        </p:blipFill>
        <p:spPr bwMode="auto">
          <a:xfrm>
            <a:off x="6168008" y="1772816"/>
            <a:ext cx="5133993" cy="2016224"/>
          </a:xfrm>
          <a:prstGeom prst="rect">
            <a:avLst/>
          </a:prstGeom>
          <a:ln w="228600" cap="sq" cmpd="thickThin">
            <a:solidFill>
              <a:srgbClr val="7030A0"/>
            </a:solidFill>
            <a:prstDash val="solid"/>
            <a:miter lim="800000"/>
          </a:ln>
          <a:effectLst>
            <a:innerShdw blurRad="76200">
              <a:srgbClr val="000000"/>
            </a:innerShdw>
          </a:effectLst>
        </p:spPr>
      </p:pic>
      <p:sp>
        <p:nvSpPr>
          <p:cNvPr id="7" name="Прямоугольник 6"/>
          <p:cNvSpPr/>
          <p:nvPr/>
        </p:nvSpPr>
        <p:spPr>
          <a:xfrm>
            <a:off x="2639616" y="4365104"/>
            <a:ext cx="8177212" cy="1601788"/>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"Это одна из самых светлых личностей, с которыми меня сталкивала судьба. Он был олицетворением сердечной доброты, соединенной с огромным умом и всеобъемлющими знаниями".</a:t>
            </a:r>
            <a:r>
              <a:rPr lang="ru-RU" b="1" dirty="0">
                <a:solidFill>
                  <a:schemeClr val="tx1"/>
                </a:solidFill>
              </a:rPr>
              <a:t/>
            </a:r>
            <a:br>
              <a:rPr lang="ru-RU" b="1" dirty="0">
                <a:solidFill>
                  <a:schemeClr val="tx1"/>
                </a:solidFill>
              </a:rPr>
            </a:br>
            <a:r>
              <a:rPr lang="ru-RU" b="1" dirty="0">
                <a:solidFill>
                  <a:schemeClr val="tx1"/>
                </a:solidFill>
              </a:rPr>
              <a:t>                                                              П.И. Чайковский</a:t>
            </a:r>
            <a:endParaRPr lang="ru-RU" dirty="0">
              <a:solidFill>
                <a:schemeClr val="tx1"/>
              </a:solidFill>
            </a:endParaRPr>
          </a:p>
        </p:txBody>
      </p:sp>
      <p:pic>
        <p:nvPicPr>
          <p:cNvPr id="8197" name="Picture 5" descr="Петр Иванович Чайковский"/>
          <p:cNvPicPr>
            <a:picLocks noChangeAspect="1" noChangeArrowheads="1"/>
          </p:cNvPicPr>
          <p:nvPr/>
        </p:nvPicPr>
        <p:blipFill>
          <a:blip r:embed="rId3" cstate="print"/>
          <a:srcRect/>
          <a:stretch>
            <a:fillRect/>
          </a:stretch>
        </p:blipFill>
        <p:spPr bwMode="auto">
          <a:xfrm>
            <a:off x="2063552" y="694724"/>
            <a:ext cx="2520280" cy="3313044"/>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120152593"/>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from="(-#ppt_w/2)" to="(#ppt_x)" calcmode="lin" valueType="num">
                                      <p:cBhvr>
                                        <p:cTn id="7" dur="600" fill="hold">
                                          <p:stCondLst>
                                            <p:cond delay="0"/>
                                          </p:stCondLst>
                                        </p:cTn>
                                        <p:tgtEl>
                                          <p:spTgt spid="8194"/>
                                        </p:tgtEl>
                                        <p:attrNameLst>
                                          <p:attrName>ppt_x</p:attrName>
                                        </p:attrNameLst>
                                      </p:cBhvr>
                                    </p:anim>
                                    <p:anim from="0" to="-1.0" calcmode="lin" valueType="num">
                                      <p:cBhvr>
                                        <p:cTn id="8" dur="200" decel="50000" autoRev="1" fill="hold">
                                          <p:stCondLst>
                                            <p:cond delay="600"/>
                                          </p:stCondLst>
                                        </p:cTn>
                                        <p:tgtEl>
                                          <p:spTgt spid="8194"/>
                                        </p:tgtEl>
                                        <p:attrNameLst>
                                          <p:attrName>xshear</p:attrName>
                                        </p:attrNameLst>
                                      </p:cBhvr>
                                    </p:anim>
                                    <p:animScale>
                                      <p:cBhvr>
                                        <p:cTn id="9" dur="200" decel="100000" autoRev="1" fill="hold">
                                          <p:stCondLst>
                                            <p:cond delay="600"/>
                                          </p:stCondLst>
                                        </p:cTn>
                                        <p:tgtEl>
                                          <p:spTgt spid="8194"/>
                                        </p:tgtEl>
                                      </p:cBhvr>
                                      <p:from x="100000" y="100000"/>
                                      <p:to x="80000" y="100000"/>
                                    </p:animScale>
                                    <p:anim by="(#ppt_h/3+#ppt_w*0.1)" calcmode="lin" valueType="num">
                                      <p:cBhvr additive="sum">
                                        <p:cTn id="10" dur="200" decel="100000" autoRev="1" fill="hold">
                                          <p:stCondLst>
                                            <p:cond delay="600"/>
                                          </p:stCondLst>
                                        </p:cTn>
                                        <p:tgtEl>
                                          <p:spTgt spid="8194"/>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8197"/>
                                        </p:tgtEl>
                                        <p:attrNameLst>
                                          <p:attrName>style.visibility</p:attrName>
                                        </p:attrNameLst>
                                      </p:cBhvr>
                                      <p:to>
                                        <p:strVal val="visible"/>
                                      </p:to>
                                    </p:set>
                                    <p:anim from="(-#ppt_w/2)" to="(#ppt_x)" calcmode="lin" valueType="num">
                                      <p:cBhvr>
                                        <p:cTn id="13" dur="600" fill="hold">
                                          <p:stCondLst>
                                            <p:cond delay="0"/>
                                          </p:stCondLst>
                                        </p:cTn>
                                        <p:tgtEl>
                                          <p:spTgt spid="8197"/>
                                        </p:tgtEl>
                                        <p:attrNameLst>
                                          <p:attrName>ppt_x</p:attrName>
                                        </p:attrNameLst>
                                      </p:cBhvr>
                                    </p:anim>
                                    <p:anim from="0" to="-1.0" calcmode="lin" valueType="num">
                                      <p:cBhvr>
                                        <p:cTn id="14" dur="200" decel="50000" autoRev="1" fill="hold">
                                          <p:stCondLst>
                                            <p:cond delay="600"/>
                                          </p:stCondLst>
                                        </p:cTn>
                                        <p:tgtEl>
                                          <p:spTgt spid="8197"/>
                                        </p:tgtEl>
                                        <p:attrNameLst>
                                          <p:attrName>xshear</p:attrName>
                                        </p:attrNameLst>
                                      </p:cBhvr>
                                    </p:anim>
                                    <p:animScale>
                                      <p:cBhvr>
                                        <p:cTn id="15" dur="200" decel="100000" autoRev="1" fill="hold">
                                          <p:stCondLst>
                                            <p:cond delay="600"/>
                                          </p:stCondLst>
                                        </p:cTn>
                                        <p:tgtEl>
                                          <p:spTgt spid="8197"/>
                                        </p:tgtEl>
                                      </p:cBhvr>
                                      <p:from x="100000" y="100000"/>
                                      <p:to x="80000" y="100000"/>
                                    </p:animScale>
                                    <p:anim by="(#ppt_h/3+#ppt_w*0.1)" calcmode="lin" valueType="num">
                                      <p:cBhvr additive="sum">
                                        <p:cTn id="16" dur="200" decel="100000" autoRev="1" fill="hold">
                                          <p:stCondLst>
                                            <p:cond delay="600"/>
                                          </p:stCondLst>
                                        </p:cTn>
                                        <p:tgtEl>
                                          <p:spTgt spid="819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9750" y="214313"/>
            <a:ext cx="8474075" cy="708025"/>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wrap="none">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Среди произведений, написанных специально для детей, были:</a:t>
            </a:r>
          </a:p>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 первая научно-фантастическая сказка «Городок в табакерке».</a:t>
            </a:r>
          </a:p>
        </p:txBody>
      </p:sp>
      <p:pic>
        <p:nvPicPr>
          <p:cNvPr id="9219" name="Picture 2" descr="http://www.intelkot.ru/upload/2841.jpg"/>
          <p:cNvPicPr>
            <a:picLocks noChangeAspect="1" noChangeArrowheads="1"/>
          </p:cNvPicPr>
          <p:nvPr/>
        </p:nvPicPr>
        <p:blipFill>
          <a:blip r:embed="rId2" cstate="print"/>
          <a:srcRect/>
          <a:stretch>
            <a:fillRect/>
          </a:stretch>
        </p:blipFill>
        <p:spPr bwMode="auto">
          <a:xfrm>
            <a:off x="1881158" y="1357298"/>
            <a:ext cx="3657516" cy="4929206"/>
          </a:xfrm>
          <a:prstGeom prst="rect">
            <a:avLst/>
          </a:prstGeom>
          <a:ln w="228600" cap="sq" cmpd="thickThin">
            <a:solidFill>
              <a:srgbClr val="7030A0"/>
            </a:solidFill>
            <a:prstDash val="solid"/>
            <a:miter lim="800000"/>
          </a:ln>
          <a:effectLst>
            <a:innerShdw blurRad="76200">
              <a:srgbClr val="000000"/>
            </a:innerShdw>
          </a:effectLst>
        </p:spPr>
      </p:pic>
      <p:pic>
        <p:nvPicPr>
          <p:cNvPr id="9220" name="Picture 4" descr="Одоевский В.Ф. Городок в табакерке  Книга с иллюстрациями А. Кошкина"/>
          <p:cNvPicPr>
            <a:picLocks noChangeAspect="1" noChangeArrowheads="1"/>
          </p:cNvPicPr>
          <p:nvPr/>
        </p:nvPicPr>
        <p:blipFill>
          <a:blip r:embed="rId3" cstate="print"/>
          <a:srcRect/>
          <a:stretch>
            <a:fillRect/>
          </a:stretch>
        </p:blipFill>
        <p:spPr bwMode="auto">
          <a:xfrm>
            <a:off x="6325277" y="1357298"/>
            <a:ext cx="3652167" cy="5000660"/>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2309616904"/>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 from="(-#ppt_w/2)" to="(#ppt_x)" calcmode="lin" valueType="num">
                                      <p:cBhvr>
                                        <p:cTn id="7" dur="600" fill="hold">
                                          <p:stCondLst>
                                            <p:cond delay="0"/>
                                          </p:stCondLst>
                                        </p:cTn>
                                        <p:tgtEl>
                                          <p:spTgt spid="9220"/>
                                        </p:tgtEl>
                                        <p:attrNameLst>
                                          <p:attrName>ppt_x</p:attrName>
                                        </p:attrNameLst>
                                      </p:cBhvr>
                                    </p:anim>
                                    <p:anim from="0" to="-1.0" calcmode="lin" valueType="num">
                                      <p:cBhvr>
                                        <p:cTn id="8" dur="200" decel="50000" autoRev="1" fill="hold">
                                          <p:stCondLst>
                                            <p:cond delay="600"/>
                                          </p:stCondLst>
                                        </p:cTn>
                                        <p:tgtEl>
                                          <p:spTgt spid="9220"/>
                                        </p:tgtEl>
                                        <p:attrNameLst>
                                          <p:attrName>xshear</p:attrName>
                                        </p:attrNameLst>
                                      </p:cBhvr>
                                    </p:anim>
                                    <p:animScale>
                                      <p:cBhvr>
                                        <p:cTn id="9" dur="200" decel="100000" autoRev="1" fill="hold">
                                          <p:stCondLst>
                                            <p:cond delay="600"/>
                                          </p:stCondLst>
                                        </p:cTn>
                                        <p:tgtEl>
                                          <p:spTgt spid="9220"/>
                                        </p:tgtEl>
                                      </p:cBhvr>
                                      <p:from x="100000" y="100000"/>
                                      <p:to x="80000" y="100000"/>
                                    </p:animScale>
                                    <p:anim by="(#ppt_h/3+#ppt_w*0.1)" calcmode="lin" valueType="num">
                                      <p:cBhvr additive="sum">
                                        <p:cTn id="10" dur="200" decel="100000" autoRev="1" fill="hold">
                                          <p:stCondLst>
                                            <p:cond delay="600"/>
                                          </p:stCondLst>
                                        </p:cTn>
                                        <p:tgtEl>
                                          <p:spTgt spid="9220"/>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9219"/>
                                        </p:tgtEl>
                                        <p:attrNameLst>
                                          <p:attrName>style.visibility</p:attrName>
                                        </p:attrNameLst>
                                      </p:cBhvr>
                                      <p:to>
                                        <p:strVal val="visible"/>
                                      </p:to>
                                    </p:set>
                                    <p:anim from="(-#ppt_w/2)" to="(#ppt_x)" calcmode="lin" valueType="num">
                                      <p:cBhvr>
                                        <p:cTn id="13" dur="600" fill="hold">
                                          <p:stCondLst>
                                            <p:cond delay="0"/>
                                          </p:stCondLst>
                                        </p:cTn>
                                        <p:tgtEl>
                                          <p:spTgt spid="9219"/>
                                        </p:tgtEl>
                                        <p:attrNameLst>
                                          <p:attrName>ppt_x</p:attrName>
                                        </p:attrNameLst>
                                      </p:cBhvr>
                                    </p:anim>
                                    <p:anim from="0" to="-1.0" calcmode="lin" valueType="num">
                                      <p:cBhvr>
                                        <p:cTn id="14" dur="200" decel="50000" autoRev="1" fill="hold">
                                          <p:stCondLst>
                                            <p:cond delay="600"/>
                                          </p:stCondLst>
                                        </p:cTn>
                                        <p:tgtEl>
                                          <p:spTgt spid="9219"/>
                                        </p:tgtEl>
                                        <p:attrNameLst>
                                          <p:attrName>xshear</p:attrName>
                                        </p:attrNameLst>
                                      </p:cBhvr>
                                    </p:anim>
                                    <p:animScale>
                                      <p:cBhvr>
                                        <p:cTn id="15" dur="200" decel="100000" autoRev="1" fill="hold">
                                          <p:stCondLst>
                                            <p:cond delay="600"/>
                                          </p:stCondLst>
                                        </p:cTn>
                                        <p:tgtEl>
                                          <p:spTgt spid="9219"/>
                                        </p:tgtEl>
                                      </p:cBhvr>
                                      <p:from x="100000" y="100000"/>
                                      <p:to x="80000" y="100000"/>
                                    </p:animScale>
                                    <p:anim by="(#ppt_h/3+#ppt_w*0.1)" calcmode="lin" valueType="num">
                                      <p:cBhvr additive="sum">
                                        <p:cTn id="16" dur="200" decel="100000" autoRev="1" fill="hold">
                                          <p:stCondLst>
                                            <p:cond delay="600"/>
                                          </p:stCondLst>
                                        </p:cTn>
                                        <p:tgtEl>
                                          <p:spTgt spid="921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79576" y="620688"/>
            <a:ext cx="8215312" cy="1323975"/>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Для детей: «Сказки и рассказы дедушки </a:t>
            </a:r>
            <a:r>
              <a:rPr lang="ru-RU" sz="2000" b="1" dirty="0" err="1">
                <a:solidFill>
                  <a:schemeClr val="tx1"/>
                </a:solidFill>
                <a:latin typeface="Arial" pitchFamily="34" charset="0"/>
                <a:cs typeface="Arial" pitchFamily="34" charset="0"/>
              </a:rPr>
              <a:t>Иринея</a:t>
            </a:r>
            <a:r>
              <a:rPr lang="ru-RU" sz="2000" b="1" dirty="0">
                <a:solidFill>
                  <a:schemeClr val="tx1"/>
                </a:solidFill>
                <a:latin typeface="Arial" pitchFamily="34" charset="0"/>
                <a:cs typeface="Arial" pitchFamily="34" charset="0"/>
              </a:rPr>
              <a:t>» (1847 год). Кроме сказок, большой популярностью у детей пользовались рассказы  «Серебряный рубль»,  «Бедный Гнедко», «Шарманщик», пьеса «Царь-девица».</a:t>
            </a:r>
          </a:p>
        </p:txBody>
      </p:sp>
      <p:pic>
        <p:nvPicPr>
          <p:cNvPr id="17412" name="Picture 4" descr="http://www.russianlife.nl/analitika/Odoevsky%5B1%5D.jpg"/>
          <p:cNvPicPr>
            <a:picLocks noChangeAspect="1" noChangeArrowheads="1"/>
          </p:cNvPicPr>
          <p:nvPr/>
        </p:nvPicPr>
        <p:blipFill>
          <a:blip r:embed="rId2" cstate="print"/>
          <a:srcRect/>
          <a:stretch>
            <a:fillRect/>
          </a:stretch>
        </p:blipFill>
        <p:spPr bwMode="auto">
          <a:xfrm>
            <a:off x="8832304" y="2564904"/>
            <a:ext cx="1978025" cy="2571750"/>
          </a:xfrm>
          <a:prstGeom prst="rect">
            <a:avLst/>
          </a:prstGeom>
          <a:ln w="228600" cap="sq" cmpd="thickThin">
            <a:solidFill>
              <a:srgbClr val="7030A0"/>
            </a:solidFill>
            <a:prstDash val="solid"/>
            <a:miter lim="800000"/>
          </a:ln>
          <a:effectLst>
            <a:innerShdw blurRad="76200">
              <a:srgbClr val="000000"/>
            </a:innerShdw>
          </a:effectLst>
        </p:spPr>
      </p:pic>
      <p:pic>
        <p:nvPicPr>
          <p:cNvPr id="17413" name="Picture 6" descr="http://mirknig.com/uploads/posts/2009-01/1233079377_cover-moroz-ivanovich.jpg"/>
          <p:cNvPicPr>
            <a:picLocks noChangeAspect="1" noChangeArrowheads="1"/>
          </p:cNvPicPr>
          <p:nvPr/>
        </p:nvPicPr>
        <p:blipFill>
          <a:blip r:embed="rId3"/>
          <a:srcRect/>
          <a:stretch>
            <a:fillRect/>
          </a:stretch>
        </p:blipFill>
        <p:spPr bwMode="auto">
          <a:xfrm>
            <a:off x="4881563" y="2286000"/>
            <a:ext cx="2743200" cy="3595688"/>
          </a:xfrm>
          <a:prstGeom prst="rect">
            <a:avLst/>
          </a:prstGeom>
          <a:ln>
            <a:noFill/>
          </a:ln>
          <a:effectLst>
            <a:outerShdw blurRad="292100" dist="139700" dir="2700000" algn="tl" rotWithShape="0">
              <a:srgbClr val="333333">
                <a:alpha val="65000"/>
              </a:srgbClr>
            </a:outerShdw>
          </a:effectLst>
        </p:spPr>
      </p:pic>
      <p:pic>
        <p:nvPicPr>
          <p:cNvPr id="17415" name="Picture 7" descr="http://fantlab.ru/images/editions/big/5294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881188" y="2286000"/>
            <a:ext cx="2492375" cy="36385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06753355"/>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7412"/>
                                        </p:tgtEl>
                                        <p:attrNameLst>
                                          <p:attrName>style.visibility</p:attrName>
                                        </p:attrNameLst>
                                      </p:cBhvr>
                                      <p:to>
                                        <p:strVal val="visible"/>
                                      </p:to>
                                    </p:set>
                                    <p:anim from="(-#ppt_w/2)" to="(#ppt_x)" calcmode="lin" valueType="num">
                                      <p:cBhvr>
                                        <p:cTn id="7" dur="600" fill="hold">
                                          <p:stCondLst>
                                            <p:cond delay="0"/>
                                          </p:stCondLst>
                                        </p:cTn>
                                        <p:tgtEl>
                                          <p:spTgt spid="17412"/>
                                        </p:tgtEl>
                                        <p:attrNameLst>
                                          <p:attrName>ppt_x</p:attrName>
                                        </p:attrNameLst>
                                      </p:cBhvr>
                                    </p:anim>
                                    <p:anim from="0" to="-1.0" calcmode="lin" valueType="num">
                                      <p:cBhvr>
                                        <p:cTn id="8" dur="200" decel="50000" autoRev="1" fill="hold">
                                          <p:stCondLst>
                                            <p:cond delay="600"/>
                                          </p:stCondLst>
                                        </p:cTn>
                                        <p:tgtEl>
                                          <p:spTgt spid="17412"/>
                                        </p:tgtEl>
                                        <p:attrNameLst>
                                          <p:attrName>xshear</p:attrName>
                                        </p:attrNameLst>
                                      </p:cBhvr>
                                    </p:anim>
                                    <p:animScale>
                                      <p:cBhvr>
                                        <p:cTn id="9" dur="200" decel="100000" autoRev="1" fill="hold">
                                          <p:stCondLst>
                                            <p:cond delay="600"/>
                                          </p:stCondLst>
                                        </p:cTn>
                                        <p:tgtEl>
                                          <p:spTgt spid="17412"/>
                                        </p:tgtEl>
                                      </p:cBhvr>
                                      <p:from x="100000" y="100000"/>
                                      <p:to x="80000" y="100000"/>
                                    </p:animScale>
                                    <p:anim by="(#ppt_h/3+#ppt_w*0.1)" calcmode="lin" valueType="num">
                                      <p:cBhvr additive="sum">
                                        <p:cTn id="10" dur="200" decel="100000" autoRev="1" fill="hold">
                                          <p:stCondLst>
                                            <p:cond delay="600"/>
                                          </p:stCondLst>
                                        </p:cTn>
                                        <p:tgtEl>
                                          <p:spTgt spid="17412"/>
                                        </p:tgtEl>
                                        <p:attrNameLst>
                                          <p:attrName>ppt_x</p:attrName>
                                        </p:attrNameLst>
                                      </p:cBhvr>
                                    </p:anim>
                                  </p:childTnLst>
                                </p:cTn>
                              </p:par>
                              <p:par>
                                <p:cTn id="11" presetID="12" presetClass="entr" presetSubtype="4" fill="hold" nodeType="withEffect">
                                  <p:stCondLst>
                                    <p:cond delay="0"/>
                                  </p:stCondLst>
                                  <p:childTnLst>
                                    <p:set>
                                      <p:cBhvr>
                                        <p:cTn id="12" dur="1" fill="hold">
                                          <p:stCondLst>
                                            <p:cond delay="0"/>
                                          </p:stCondLst>
                                        </p:cTn>
                                        <p:tgtEl>
                                          <p:spTgt spid="17415"/>
                                        </p:tgtEl>
                                        <p:attrNameLst>
                                          <p:attrName>style.visibility</p:attrName>
                                        </p:attrNameLst>
                                      </p:cBhvr>
                                      <p:to>
                                        <p:strVal val="visible"/>
                                      </p:to>
                                    </p:set>
                                    <p:animEffect transition="in" filter="slide(fromBottom)">
                                      <p:cBhvr>
                                        <p:cTn id="13" dur="500"/>
                                        <p:tgtEl>
                                          <p:spTgt spid="17415"/>
                                        </p:tgtEl>
                                      </p:cBhvr>
                                    </p:animEffect>
                                  </p:childTnLst>
                                </p:cTn>
                              </p:par>
                              <p:par>
                                <p:cTn id="14" presetID="12" presetClass="entr" presetSubtype="4" fill="hold" nodeType="withEffect">
                                  <p:stCondLst>
                                    <p:cond delay="0"/>
                                  </p:stCondLst>
                                  <p:childTnLst>
                                    <p:set>
                                      <p:cBhvr>
                                        <p:cTn id="15" dur="1" fill="hold">
                                          <p:stCondLst>
                                            <p:cond delay="0"/>
                                          </p:stCondLst>
                                        </p:cTn>
                                        <p:tgtEl>
                                          <p:spTgt spid="17413"/>
                                        </p:tgtEl>
                                        <p:attrNameLst>
                                          <p:attrName>style.visibility</p:attrName>
                                        </p:attrNameLst>
                                      </p:cBhvr>
                                      <p:to>
                                        <p:strVal val="visible"/>
                                      </p:to>
                                    </p:set>
                                    <p:animEffect transition="in" filter="slide(fromBottom)">
                                      <p:cBhvr>
                                        <p:cTn id="16"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47928" y="908720"/>
            <a:ext cx="5540052" cy="1323975"/>
          </a:xfrm>
          <a:prstGeom prst="rect">
            <a:avLst/>
          </a:prstGeom>
          <a:solidFill>
            <a:schemeClr val="accent1">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a:spAutoFit/>
          </a:bodyPr>
          <a:lstStyle/>
          <a:p>
            <a:pPr eaLnBrk="1" fontAlgn="auto" hangingPunct="1">
              <a:spcBef>
                <a:spcPts val="0"/>
              </a:spcBef>
              <a:spcAft>
                <a:spcPts val="0"/>
              </a:spcAft>
              <a:defRPr/>
            </a:pPr>
            <a:r>
              <a:rPr lang="ru-RU" sz="2000" b="1" dirty="0">
                <a:solidFill>
                  <a:schemeClr val="tx1"/>
                </a:solidFill>
                <a:latin typeface="Arial" pitchFamily="34" charset="0"/>
                <a:cs typeface="Arial" pitchFamily="34" charset="0"/>
              </a:rPr>
              <a:t>Владимир Федорович Одоевский умер 27 февраля 1869 года, его прах упокоился на старинном московском Донском кладбище</a:t>
            </a:r>
            <a:r>
              <a:rPr lang="ru-RU" sz="2000" b="1" dirty="0">
                <a:solidFill>
                  <a:schemeClr val="bg1"/>
                </a:solidFill>
                <a:latin typeface="Arial" pitchFamily="34" charset="0"/>
                <a:cs typeface="Arial" pitchFamily="34" charset="0"/>
              </a:rPr>
              <a:t>.</a:t>
            </a:r>
          </a:p>
        </p:txBody>
      </p:sp>
      <p:pic>
        <p:nvPicPr>
          <p:cNvPr id="19459" name="Picture 2" descr="http://bvi.rusf.ru/fanta/foto/odoevsk2.jpg"/>
          <p:cNvPicPr>
            <a:picLocks noChangeAspect="1" noChangeArrowheads="1"/>
          </p:cNvPicPr>
          <p:nvPr/>
        </p:nvPicPr>
        <p:blipFill>
          <a:blip r:embed="rId2" cstate="print"/>
          <a:srcRect/>
          <a:stretch>
            <a:fillRect/>
          </a:stretch>
        </p:blipFill>
        <p:spPr bwMode="auto">
          <a:xfrm>
            <a:off x="1881159" y="428605"/>
            <a:ext cx="2619375" cy="3095625"/>
          </a:xfrm>
          <a:prstGeom prst="rect">
            <a:avLst/>
          </a:prstGeom>
          <a:ln w="228600" cap="sq" cmpd="thickThin">
            <a:solidFill>
              <a:srgbClr val="7030A0"/>
            </a:solidFill>
            <a:prstDash val="solid"/>
            <a:miter lim="800000"/>
          </a:ln>
          <a:effectLst>
            <a:innerShdw blurRad="76200">
              <a:srgbClr val="000000"/>
            </a:innerShdw>
          </a:effectLst>
        </p:spPr>
      </p:pic>
      <p:pic>
        <p:nvPicPr>
          <p:cNvPr id="19461" name="Picture 5" descr="http://fantlab.ru/images/editions/big/35557"/>
          <p:cNvPicPr>
            <a:picLocks noChangeAspect="1" noChangeArrowheads="1"/>
          </p:cNvPicPr>
          <p:nvPr/>
        </p:nvPicPr>
        <p:blipFill>
          <a:blip r:embed="rId3"/>
          <a:srcRect/>
          <a:stretch>
            <a:fillRect/>
          </a:stretch>
        </p:blipFill>
        <p:spPr bwMode="auto">
          <a:xfrm>
            <a:off x="2095500" y="4000500"/>
            <a:ext cx="2551113" cy="2538413"/>
          </a:xfrm>
          <a:prstGeom prst="rect">
            <a:avLst/>
          </a:prstGeom>
          <a:ln>
            <a:noFill/>
          </a:ln>
          <a:effectLst>
            <a:outerShdw blurRad="292100" dist="139700" dir="2700000" algn="tl" rotWithShape="0">
              <a:srgbClr val="333333">
                <a:alpha val="65000"/>
              </a:srgbClr>
            </a:outerShdw>
          </a:effectLst>
        </p:spPr>
      </p:pic>
      <p:pic>
        <p:nvPicPr>
          <p:cNvPr id="19463" name="Picture 7" descr="http://fantlab.ru/images/editions/big/215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9053" y="2481262"/>
            <a:ext cx="19050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9" descr="http://download.akniga.ru/Pics/75/P12_75885.jpg"/>
          <p:cNvPicPr>
            <a:picLocks noChangeAspect="1" noChangeArrowheads="1"/>
          </p:cNvPicPr>
          <p:nvPr/>
        </p:nvPicPr>
        <p:blipFill>
          <a:blip r:embed="rId5"/>
          <a:srcRect/>
          <a:stretch>
            <a:fillRect/>
          </a:stretch>
        </p:blipFill>
        <p:spPr bwMode="auto">
          <a:xfrm>
            <a:off x="5375552" y="2564904"/>
            <a:ext cx="2214562" cy="36131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46002024"/>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9459"/>
                                        </p:tgtEl>
                                        <p:attrNameLst>
                                          <p:attrName>style.visibility</p:attrName>
                                        </p:attrNameLst>
                                      </p:cBhvr>
                                      <p:to>
                                        <p:strVal val="visible"/>
                                      </p:to>
                                    </p:set>
                                    <p:anim from="(-#ppt_w/2)" to="(#ppt_x)" calcmode="lin" valueType="num">
                                      <p:cBhvr>
                                        <p:cTn id="7" dur="600" fill="hold">
                                          <p:stCondLst>
                                            <p:cond delay="0"/>
                                          </p:stCondLst>
                                        </p:cTn>
                                        <p:tgtEl>
                                          <p:spTgt spid="19459"/>
                                        </p:tgtEl>
                                        <p:attrNameLst>
                                          <p:attrName>ppt_x</p:attrName>
                                        </p:attrNameLst>
                                      </p:cBhvr>
                                    </p:anim>
                                    <p:anim from="0" to="-1.0" calcmode="lin" valueType="num">
                                      <p:cBhvr>
                                        <p:cTn id="8" dur="200" decel="50000" autoRev="1" fill="hold">
                                          <p:stCondLst>
                                            <p:cond delay="600"/>
                                          </p:stCondLst>
                                        </p:cTn>
                                        <p:tgtEl>
                                          <p:spTgt spid="19459"/>
                                        </p:tgtEl>
                                        <p:attrNameLst>
                                          <p:attrName>xshear</p:attrName>
                                        </p:attrNameLst>
                                      </p:cBhvr>
                                    </p:anim>
                                    <p:animScale>
                                      <p:cBhvr>
                                        <p:cTn id="9" dur="200" decel="100000" autoRev="1" fill="hold">
                                          <p:stCondLst>
                                            <p:cond delay="600"/>
                                          </p:stCondLst>
                                        </p:cTn>
                                        <p:tgtEl>
                                          <p:spTgt spid="19459"/>
                                        </p:tgtEl>
                                      </p:cBhvr>
                                      <p:from x="100000" y="100000"/>
                                      <p:to x="80000" y="100000"/>
                                    </p:animScale>
                                    <p:anim by="(#ppt_h/3+#ppt_w*0.1)" calcmode="lin" valueType="num">
                                      <p:cBhvr additive="sum">
                                        <p:cTn id="10" dur="200" decel="100000" autoRev="1" fill="hold">
                                          <p:stCondLst>
                                            <p:cond delay="600"/>
                                          </p:stCondLst>
                                        </p:cTn>
                                        <p:tgtEl>
                                          <p:spTgt spid="19459"/>
                                        </p:tgtEl>
                                        <p:attrNameLst>
                                          <p:attrName>ppt_x</p:attrName>
                                        </p:attrNameLst>
                                      </p:cBhvr>
                                    </p:anim>
                                  </p:childTnLst>
                                </p:cTn>
                              </p:par>
                              <p:par>
                                <p:cTn id="11" presetID="12" presetClass="entr" presetSubtype="4" fill="hold" nodeType="withEffect">
                                  <p:stCondLst>
                                    <p:cond delay="0"/>
                                  </p:stCondLst>
                                  <p:childTnLst>
                                    <p:set>
                                      <p:cBhvr>
                                        <p:cTn id="12" dur="1" fill="hold">
                                          <p:stCondLst>
                                            <p:cond delay="0"/>
                                          </p:stCondLst>
                                        </p:cTn>
                                        <p:tgtEl>
                                          <p:spTgt spid="19461"/>
                                        </p:tgtEl>
                                        <p:attrNameLst>
                                          <p:attrName>style.visibility</p:attrName>
                                        </p:attrNameLst>
                                      </p:cBhvr>
                                      <p:to>
                                        <p:strVal val="visible"/>
                                      </p:to>
                                    </p:set>
                                    <p:animEffect transition="in" filter="slide(fromBottom)">
                                      <p:cBhvr>
                                        <p:cTn id="13" dur="500"/>
                                        <p:tgtEl>
                                          <p:spTgt spid="19461"/>
                                        </p:tgtEl>
                                      </p:cBhvr>
                                    </p:animEffect>
                                  </p:childTnLst>
                                </p:cTn>
                              </p:par>
                              <p:par>
                                <p:cTn id="14" presetID="12" presetClass="entr" presetSubtype="4" fill="hold" nodeType="withEffect">
                                  <p:stCondLst>
                                    <p:cond delay="0"/>
                                  </p:stCondLst>
                                  <p:childTnLst>
                                    <p:set>
                                      <p:cBhvr>
                                        <p:cTn id="15" dur="1" fill="hold">
                                          <p:stCondLst>
                                            <p:cond delay="0"/>
                                          </p:stCondLst>
                                        </p:cTn>
                                        <p:tgtEl>
                                          <p:spTgt spid="19465"/>
                                        </p:tgtEl>
                                        <p:attrNameLst>
                                          <p:attrName>style.visibility</p:attrName>
                                        </p:attrNameLst>
                                      </p:cBhvr>
                                      <p:to>
                                        <p:strVal val="visible"/>
                                      </p:to>
                                    </p:set>
                                    <p:animEffect transition="in" filter="slide(fromBottom)">
                                      <p:cBhvr>
                                        <p:cTn id="16" dur="500"/>
                                        <p:tgtEl>
                                          <p:spTgt spid="19465"/>
                                        </p:tgtEl>
                                      </p:cBhvr>
                                    </p:animEffect>
                                  </p:childTnLst>
                                </p:cTn>
                              </p:par>
                              <p:par>
                                <p:cTn id="17" presetID="12" presetClass="entr" presetSubtype="4" fill="hold" nodeType="withEffect">
                                  <p:stCondLst>
                                    <p:cond delay="0"/>
                                  </p:stCondLst>
                                  <p:childTnLst>
                                    <p:set>
                                      <p:cBhvr>
                                        <p:cTn id="18" dur="1" fill="hold">
                                          <p:stCondLst>
                                            <p:cond delay="0"/>
                                          </p:stCondLst>
                                        </p:cTn>
                                        <p:tgtEl>
                                          <p:spTgt spid="19463"/>
                                        </p:tgtEl>
                                        <p:attrNameLst>
                                          <p:attrName>style.visibility</p:attrName>
                                        </p:attrNameLst>
                                      </p:cBhvr>
                                      <p:to>
                                        <p:strVal val="visible"/>
                                      </p:to>
                                    </p:set>
                                    <p:animEffect transition="in" filter="slide(fromBottom)">
                                      <p:cBhvr>
                                        <p:cTn id="19"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 (450x596, 83Kb)"/>
          <p:cNvPicPr>
            <a:picLocks noChangeAspect="1" noChangeArrowheads="1"/>
          </p:cNvPicPr>
          <p:nvPr/>
        </p:nvPicPr>
        <p:blipFill>
          <a:blip r:embed="rId2" cstate="print"/>
          <a:srcRect/>
          <a:stretch>
            <a:fillRect/>
          </a:stretch>
        </p:blipFill>
        <p:spPr bwMode="auto">
          <a:xfrm>
            <a:off x="2095500" y="592773"/>
            <a:ext cx="4000500" cy="5298440"/>
          </a:xfrm>
          <a:prstGeom prst="rect">
            <a:avLst/>
          </a:prstGeom>
          <a:ln w="228600" cap="sq" cmpd="thickThin">
            <a:solidFill>
              <a:srgbClr val="7030A0"/>
            </a:solidFill>
            <a:prstDash val="solid"/>
            <a:miter lim="800000"/>
          </a:ln>
          <a:effectLst>
            <a:innerShdw blurRad="76200">
              <a:srgbClr val="000000"/>
            </a:innerShdw>
          </a:effectLst>
        </p:spPr>
      </p:pic>
      <p:pic>
        <p:nvPicPr>
          <p:cNvPr id="11267" name="Picture 4" descr=" (600x465, 284Kb)"/>
          <p:cNvPicPr>
            <a:picLocks noChangeAspect="1" noChangeArrowheads="1"/>
          </p:cNvPicPr>
          <p:nvPr/>
        </p:nvPicPr>
        <p:blipFill>
          <a:blip r:embed="rId3" cstate="print"/>
          <a:srcRect/>
          <a:stretch>
            <a:fillRect/>
          </a:stretch>
        </p:blipFill>
        <p:spPr bwMode="auto">
          <a:xfrm>
            <a:off x="6738943" y="1000109"/>
            <a:ext cx="3502025" cy="2714625"/>
          </a:xfrm>
          <a:prstGeom prst="rect">
            <a:avLst/>
          </a:prstGeom>
          <a:ln w="228600" cap="sq" cmpd="thickThin">
            <a:solidFill>
              <a:srgbClr val="7030A0"/>
            </a:solidFill>
            <a:prstDash val="solid"/>
            <a:miter lim="800000"/>
          </a:ln>
          <a:effectLst>
            <a:innerShdw blurRad="76200">
              <a:srgbClr val="000000"/>
            </a:innerShdw>
          </a:effectLst>
        </p:spPr>
      </p:pic>
      <p:sp>
        <p:nvSpPr>
          <p:cNvPr id="5" name="Прямоугольник 4"/>
          <p:cNvSpPr/>
          <p:nvPr/>
        </p:nvSpPr>
        <p:spPr>
          <a:xfrm>
            <a:off x="1809720" y="6143645"/>
            <a:ext cx="4198264" cy="461665"/>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Иллюстрации к сказке</a:t>
            </a:r>
          </a:p>
        </p:txBody>
      </p:sp>
      <p:sp>
        <p:nvSpPr>
          <p:cNvPr id="6" name="Прямоугольник 5"/>
          <p:cNvSpPr/>
          <p:nvPr/>
        </p:nvSpPr>
        <p:spPr>
          <a:xfrm>
            <a:off x="6667505" y="4000505"/>
            <a:ext cx="3604513" cy="461665"/>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Художник -  </a:t>
            </a:r>
            <a:r>
              <a:rPr lang="ru-RU" sz="2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Гольц</a:t>
            </a: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 Н.Г. </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Tree>
    <p:extLst>
      <p:ext uri="{BB962C8B-B14F-4D97-AF65-F5344CB8AC3E}">
        <p14:creationId xmlns:p14="http://schemas.microsoft.com/office/powerpoint/2010/main" val="3563391663"/>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 from="(-#ppt_w/2)" to="(#ppt_x)" calcmode="lin" valueType="num">
                                      <p:cBhvr>
                                        <p:cTn id="7" dur="600" fill="hold">
                                          <p:stCondLst>
                                            <p:cond delay="0"/>
                                          </p:stCondLst>
                                        </p:cTn>
                                        <p:tgtEl>
                                          <p:spTgt spid="11266"/>
                                        </p:tgtEl>
                                        <p:attrNameLst>
                                          <p:attrName>ppt_x</p:attrName>
                                        </p:attrNameLst>
                                      </p:cBhvr>
                                    </p:anim>
                                    <p:anim from="0" to="-1.0" calcmode="lin" valueType="num">
                                      <p:cBhvr>
                                        <p:cTn id="8" dur="200" decel="50000" autoRev="1" fill="hold">
                                          <p:stCondLst>
                                            <p:cond delay="600"/>
                                          </p:stCondLst>
                                        </p:cTn>
                                        <p:tgtEl>
                                          <p:spTgt spid="11266"/>
                                        </p:tgtEl>
                                        <p:attrNameLst>
                                          <p:attrName>xshear</p:attrName>
                                        </p:attrNameLst>
                                      </p:cBhvr>
                                    </p:anim>
                                    <p:animScale>
                                      <p:cBhvr>
                                        <p:cTn id="9" dur="200" decel="100000" autoRev="1" fill="hold">
                                          <p:stCondLst>
                                            <p:cond delay="600"/>
                                          </p:stCondLst>
                                        </p:cTn>
                                        <p:tgtEl>
                                          <p:spTgt spid="11266"/>
                                        </p:tgtEl>
                                      </p:cBhvr>
                                      <p:from x="100000" y="100000"/>
                                      <p:to x="80000" y="100000"/>
                                    </p:animScale>
                                    <p:anim by="(#ppt_h/3+#ppt_w*0.1)" calcmode="lin" valueType="num">
                                      <p:cBhvr additive="sum">
                                        <p:cTn id="10" dur="200" decel="100000" autoRev="1" fill="hold">
                                          <p:stCondLst>
                                            <p:cond delay="600"/>
                                          </p:stCondLst>
                                        </p:cTn>
                                        <p:tgtEl>
                                          <p:spTgt spid="11266"/>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1267"/>
                                        </p:tgtEl>
                                        <p:attrNameLst>
                                          <p:attrName>style.visibility</p:attrName>
                                        </p:attrNameLst>
                                      </p:cBhvr>
                                      <p:to>
                                        <p:strVal val="visible"/>
                                      </p:to>
                                    </p:set>
                                    <p:anim from="(-#ppt_w/2)" to="(#ppt_x)" calcmode="lin" valueType="num">
                                      <p:cBhvr>
                                        <p:cTn id="13" dur="600" fill="hold">
                                          <p:stCondLst>
                                            <p:cond delay="0"/>
                                          </p:stCondLst>
                                        </p:cTn>
                                        <p:tgtEl>
                                          <p:spTgt spid="11267"/>
                                        </p:tgtEl>
                                        <p:attrNameLst>
                                          <p:attrName>ppt_x</p:attrName>
                                        </p:attrNameLst>
                                      </p:cBhvr>
                                    </p:anim>
                                    <p:anim from="0" to="-1.0" calcmode="lin" valueType="num">
                                      <p:cBhvr>
                                        <p:cTn id="14" dur="200" decel="50000" autoRev="1" fill="hold">
                                          <p:stCondLst>
                                            <p:cond delay="600"/>
                                          </p:stCondLst>
                                        </p:cTn>
                                        <p:tgtEl>
                                          <p:spTgt spid="11267"/>
                                        </p:tgtEl>
                                        <p:attrNameLst>
                                          <p:attrName>xshear</p:attrName>
                                        </p:attrNameLst>
                                      </p:cBhvr>
                                    </p:anim>
                                    <p:animScale>
                                      <p:cBhvr>
                                        <p:cTn id="15" dur="200" decel="100000" autoRev="1" fill="hold">
                                          <p:stCondLst>
                                            <p:cond delay="600"/>
                                          </p:stCondLst>
                                        </p:cTn>
                                        <p:tgtEl>
                                          <p:spTgt spid="11267"/>
                                        </p:tgtEl>
                                      </p:cBhvr>
                                      <p:from x="100000" y="100000"/>
                                      <p:to x="80000" y="100000"/>
                                    </p:animScale>
                                    <p:anim by="(#ppt_h/3+#ppt_w*0.1)" calcmode="lin" valueType="num">
                                      <p:cBhvr additive="sum">
                                        <p:cTn id="16" dur="200" decel="100000" autoRev="1" fill="hold">
                                          <p:stCondLst>
                                            <p:cond delay="600"/>
                                          </p:stCondLst>
                                        </p:cTn>
                                        <p:tgtEl>
                                          <p:spTgt spid="1126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http://img1.liveinternet.ru/images/attach/b/3/19/770/19770650_1204883148_Gol_c_Nika_Georgievna_19615.jpg"/>
          <p:cNvPicPr>
            <a:picLocks noChangeAspect="1" noChangeArrowheads="1"/>
          </p:cNvPicPr>
          <p:nvPr/>
        </p:nvPicPr>
        <p:blipFill>
          <a:blip r:embed="rId2" cstate="print"/>
          <a:srcRect/>
          <a:stretch>
            <a:fillRect/>
          </a:stretch>
        </p:blipFill>
        <p:spPr bwMode="auto">
          <a:xfrm>
            <a:off x="2024034" y="634895"/>
            <a:ext cx="3786214" cy="4906541"/>
          </a:xfrm>
          <a:prstGeom prst="rect">
            <a:avLst/>
          </a:prstGeom>
          <a:ln w="228600" cap="sq" cmpd="thickThin">
            <a:solidFill>
              <a:srgbClr val="7030A0"/>
            </a:solidFill>
            <a:prstDash val="solid"/>
            <a:miter lim="800000"/>
          </a:ln>
          <a:effectLst>
            <a:innerShdw blurRad="76200">
              <a:srgbClr val="000000"/>
            </a:innerShdw>
          </a:effectLst>
        </p:spPr>
      </p:pic>
      <p:pic>
        <p:nvPicPr>
          <p:cNvPr id="10243" name="Picture 6" descr=" (450x594, 73Kb)"/>
          <p:cNvPicPr>
            <a:picLocks noChangeAspect="1" noChangeArrowheads="1"/>
          </p:cNvPicPr>
          <p:nvPr/>
        </p:nvPicPr>
        <p:blipFill>
          <a:blip r:embed="rId3" cstate="print"/>
          <a:srcRect/>
          <a:stretch>
            <a:fillRect/>
          </a:stretch>
        </p:blipFill>
        <p:spPr bwMode="auto">
          <a:xfrm>
            <a:off x="6381753" y="1428737"/>
            <a:ext cx="3745069" cy="4943491"/>
          </a:xfrm>
          <a:prstGeom prst="rect">
            <a:avLst/>
          </a:prstGeom>
          <a:ln w="228600" cap="sq" cmpd="thickThin">
            <a:solidFill>
              <a:srgbClr val="7030A0"/>
            </a:solidFill>
            <a:prstDash val="solid"/>
            <a:miter lim="800000"/>
          </a:ln>
          <a:effectLst>
            <a:innerShdw blurRad="76200">
              <a:srgbClr val="000000"/>
            </a:innerShdw>
          </a:effectLst>
        </p:spPr>
      </p:pic>
      <p:sp>
        <p:nvSpPr>
          <p:cNvPr id="4" name="Прямоугольник 3"/>
          <p:cNvSpPr/>
          <p:nvPr/>
        </p:nvSpPr>
        <p:spPr>
          <a:xfrm>
            <a:off x="1809720" y="6143645"/>
            <a:ext cx="4198264" cy="461665"/>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Иллюстрации к сказке</a:t>
            </a:r>
          </a:p>
        </p:txBody>
      </p:sp>
    </p:spTree>
    <p:extLst>
      <p:ext uri="{BB962C8B-B14F-4D97-AF65-F5344CB8AC3E}">
        <p14:creationId xmlns:p14="http://schemas.microsoft.com/office/powerpoint/2010/main" val="1199717892"/>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from="(-#ppt_w/2)" to="(#ppt_x)" calcmode="lin" valueType="num">
                                      <p:cBhvr>
                                        <p:cTn id="7" dur="600" fill="hold">
                                          <p:stCondLst>
                                            <p:cond delay="0"/>
                                          </p:stCondLst>
                                        </p:cTn>
                                        <p:tgtEl>
                                          <p:spTgt spid="10242"/>
                                        </p:tgtEl>
                                        <p:attrNameLst>
                                          <p:attrName>ppt_x</p:attrName>
                                        </p:attrNameLst>
                                      </p:cBhvr>
                                    </p:anim>
                                    <p:anim from="0" to="-1.0" calcmode="lin" valueType="num">
                                      <p:cBhvr>
                                        <p:cTn id="8" dur="200" decel="50000" autoRev="1" fill="hold">
                                          <p:stCondLst>
                                            <p:cond delay="600"/>
                                          </p:stCondLst>
                                        </p:cTn>
                                        <p:tgtEl>
                                          <p:spTgt spid="10242"/>
                                        </p:tgtEl>
                                        <p:attrNameLst>
                                          <p:attrName>xshear</p:attrName>
                                        </p:attrNameLst>
                                      </p:cBhvr>
                                    </p:anim>
                                    <p:animScale>
                                      <p:cBhvr>
                                        <p:cTn id="9" dur="200" decel="100000" autoRev="1" fill="hold">
                                          <p:stCondLst>
                                            <p:cond delay="600"/>
                                          </p:stCondLst>
                                        </p:cTn>
                                        <p:tgtEl>
                                          <p:spTgt spid="10242"/>
                                        </p:tgtEl>
                                      </p:cBhvr>
                                      <p:from x="100000" y="100000"/>
                                      <p:to x="80000" y="100000"/>
                                    </p:animScale>
                                    <p:anim by="(#ppt_h/3+#ppt_w*0.1)" calcmode="lin" valueType="num">
                                      <p:cBhvr additive="sum">
                                        <p:cTn id="10" dur="200" decel="100000" autoRev="1" fill="hold">
                                          <p:stCondLst>
                                            <p:cond delay="600"/>
                                          </p:stCondLst>
                                        </p:cTn>
                                        <p:tgtEl>
                                          <p:spTgt spid="10242"/>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0243"/>
                                        </p:tgtEl>
                                        <p:attrNameLst>
                                          <p:attrName>style.visibility</p:attrName>
                                        </p:attrNameLst>
                                      </p:cBhvr>
                                      <p:to>
                                        <p:strVal val="visible"/>
                                      </p:to>
                                    </p:set>
                                    <p:anim from="(-#ppt_w/2)" to="(#ppt_x)" calcmode="lin" valueType="num">
                                      <p:cBhvr>
                                        <p:cTn id="13" dur="600" fill="hold">
                                          <p:stCondLst>
                                            <p:cond delay="0"/>
                                          </p:stCondLst>
                                        </p:cTn>
                                        <p:tgtEl>
                                          <p:spTgt spid="10243"/>
                                        </p:tgtEl>
                                        <p:attrNameLst>
                                          <p:attrName>ppt_x</p:attrName>
                                        </p:attrNameLst>
                                      </p:cBhvr>
                                    </p:anim>
                                    <p:anim from="0" to="-1.0" calcmode="lin" valueType="num">
                                      <p:cBhvr>
                                        <p:cTn id="14" dur="200" decel="50000" autoRev="1" fill="hold">
                                          <p:stCondLst>
                                            <p:cond delay="600"/>
                                          </p:stCondLst>
                                        </p:cTn>
                                        <p:tgtEl>
                                          <p:spTgt spid="10243"/>
                                        </p:tgtEl>
                                        <p:attrNameLst>
                                          <p:attrName>xshear</p:attrName>
                                        </p:attrNameLst>
                                      </p:cBhvr>
                                    </p:anim>
                                    <p:animScale>
                                      <p:cBhvr>
                                        <p:cTn id="15" dur="200" decel="100000" autoRev="1" fill="hold">
                                          <p:stCondLst>
                                            <p:cond delay="600"/>
                                          </p:stCondLst>
                                        </p:cTn>
                                        <p:tgtEl>
                                          <p:spTgt spid="10243"/>
                                        </p:tgtEl>
                                      </p:cBhvr>
                                      <p:from x="100000" y="100000"/>
                                      <p:to x="80000" y="100000"/>
                                    </p:animScale>
                                    <p:anim by="(#ppt_h/3+#ppt_w*0.1)" calcmode="lin" valueType="num">
                                      <p:cBhvr additive="sum">
                                        <p:cTn id="16" dur="200" decel="100000" autoRev="1" fill="hold">
                                          <p:stCondLst>
                                            <p:cond delay="600"/>
                                          </p:stCondLst>
                                        </p:cTn>
                                        <p:tgtEl>
                                          <p:spTgt spid="1024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67408" y="908720"/>
            <a:ext cx="10972800" cy="4525963"/>
          </a:xfrm>
        </p:spPr>
        <p:txBody>
          <a:bodyPr/>
          <a:lstStyle/>
          <a:p>
            <a:r>
              <a:rPr lang="ru-RU" dirty="0"/>
              <a:t>С именем </a:t>
            </a:r>
            <a:r>
              <a:rPr lang="ru-RU" b="1" dirty="0"/>
              <a:t>Антония Погорельского</a:t>
            </a:r>
            <a:r>
              <a:rPr lang="ru-RU" dirty="0"/>
              <a:t> часто сочетается эпитет «пер­вый». Он — автор </a:t>
            </a:r>
            <a:r>
              <a:rPr lang="ru-RU" b="1" dirty="0"/>
              <a:t>первой в русской литературе фантастической повести</a:t>
            </a:r>
            <a:r>
              <a:rPr lang="ru-RU" dirty="0"/>
              <a:t>, одного из первых «семейных» романов, первой повести-сказки для детей «</a:t>
            </a:r>
            <a:r>
              <a:rPr lang="ru-RU" b="1" i="1" dirty="0"/>
              <a:t>Черная курица, или Подземные жители». </a:t>
            </a:r>
            <a:r>
              <a:rPr lang="ru-RU" dirty="0"/>
              <a:t>Сказка увидела свет в 1828 году и принесла автору долгую славу выдаю­щегося детского писателя, хотя и </a:t>
            </a:r>
            <a:r>
              <a:rPr lang="ru-RU" b="1" dirty="0"/>
              <a:t>была его единственным творе­нием для маленьких читателей.</a:t>
            </a:r>
            <a:endParaRPr lang="ru-RU" dirty="0"/>
          </a:p>
          <a:p>
            <a:endParaRPr lang="ru-RU" dirty="0"/>
          </a:p>
        </p:txBody>
      </p:sp>
    </p:spTree>
    <p:extLst>
      <p:ext uri="{BB962C8B-B14F-4D97-AF65-F5344CB8AC3E}">
        <p14:creationId xmlns:p14="http://schemas.microsoft.com/office/powerpoint/2010/main" val="1727071438"/>
      </p:ext>
    </p:extLst>
  </p:cSld>
  <p:clrMapOvr>
    <a:masterClrMapping/>
  </p:clrMapOvr>
  <p:transition>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2" descr="http://img0.liveinternet.ru/images/attach/b/3/19/770/19770652_1204883312_Aleksandrova_E_1977.jpg"/>
          <p:cNvPicPr>
            <a:picLocks noChangeAspect="1" noChangeArrowheads="1"/>
          </p:cNvPicPr>
          <p:nvPr/>
        </p:nvPicPr>
        <p:blipFill>
          <a:blip r:embed="rId2" cstate="print"/>
          <a:srcRect b="6923"/>
          <a:stretch>
            <a:fillRect/>
          </a:stretch>
        </p:blipFill>
        <p:spPr bwMode="auto">
          <a:xfrm>
            <a:off x="3952860" y="666750"/>
            <a:ext cx="4286250" cy="5762646"/>
          </a:xfrm>
          <a:prstGeom prst="rect">
            <a:avLst/>
          </a:prstGeom>
          <a:ln w="228600" cap="sq" cmpd="thickThin">
            <a:solidFill>
              <a:srgbClr val="7030A0"/>
            </a:solidFill>
            <a:prstDash val="solid"/>
            <a:miter lim="800000"/>
          </a:ln>
          <a:effectLst>
            <a:innerShdw blurRad="76200">
              <a:srgbClr val="000000"/>
            </a:innerShdw>
          </a:effectLst>
        </p:spPr>
      </p:pic>
    </p:spTree>
    <p:extLst>
      <p:ext uri="{BB962C8B-B14F-4D97-AF65-F5344CB8AC3E}">
        <p14:creationId xmlns:p14="http://schemas.microsoft.com/office/powerpoint/2010/main" val="493105566"/>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2291"/>
                                        </p:tgtEl>
                                        <p:attrNameLst>
                                          <p:attrName>style.visibility</p:attrName>
                                        </p:attrNameLst>
                                      </p:cBhvr>
                                      <p:to>
                                        <p:strVal val="visible"/>
                                      </p:to>
                                    </p:set>
                                    <p:anim from="(-#ppt_w/2)" to="(#ppt_x)" calcmode="lin" valueType="num">
                                      <p:cBhvr>
                                        <p:cTn id="7" dur="600" fill="hold">
                                          <p:stCondLst>
                                            <p:cond delay="0"/>
                                          </p:stCondLst>
                                        </p:cTn>
                                        <p:tgtEl>
                                          <p:spTgt spid="12291"/>
                                        </p:tgtEl>
                                        <p:attrNameLst>
                                          <p:attrName>ppt_x</p:attrName>
                                        </p:attrNameLst>
                                      </p:cBhvr>
                                    </p:anim>
                                    <p:anim from="0" to="-1.0" calcmode="lin" valueType="num">
                                      <p:cBhvr>
                                        <p:cTn id="8" dur="200" decel="50000" autoRev="1" fill="hold">
                                          <p:stCondLst>
                                            <p:cond delay="600"/>
                                          </p:stCondLst>
                                        </p:cTn>
                                        <p:tgtEl>
                                          <p:spTgt spid="12291"/>
                                        </p:tgtEl>
                                        <p:attrNameLst>
                                          <p:attrName>xshear</p:attrName>
                                        </p:attrNameLst>
                                      </p:cBhvr>
                                    </p:anim>
                                    <p:animScale>
                                      <p:cBhvr>
                                        <p:cTn id="9" dur="200" decel="100000" autoRev="1" fill="hold">
                                          <p:stCondLst>
                                            <p:cond delay="600"/>
                                          </p:stCondLst>
                                        </p:cTn>
                                        <p:tgtEl>
                                          <p:spTgt spid="12291"/>
                                        </p:tgtEl>
                                      </p:cBhvr>
                                      <p:from x="100000" y="100000"/>
                                      <p:to x="80000" y="100000"/>
                                    </p:animScale>
                                    <p:anim by="(#ppt_h/3+#ppt_w*0.1)" calcmode="lin" valueType="num">
                                      <p:cBhvr additive="sum">
                                        <p:cTn id="10" dur="200" decel="100000" autoRev="1" fill="hold">
                                          <p:stCondLst>
                                            <p:cond delay="600"/>
                                          </p:stCondLst>
                                        </p:cTn>
                                        <p:tgtEl>
                                          <p:spTgt spid="1229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img1.liveinternet.ru/images/attach/b/3/19/770/19770654_1204883586_Ostrov_Svetozar_Aleksandrovich_1978.jpg"/>
          <p:cNvPicPr>
            <a:picLocks noChangeAspect="1" noChangeArrowheads="1"/>
          </p:cNvPicPr>
          <p:nvPr/>
        </p:nvPicPr>
        <p:blipFill>
          <a:blip r:embed="rId2" cstate="print"/>
          <a:srcRect/>
          <a:stretch>
            <a:fillRect/>
          </a:stretch>
        </p:blipFill>
        <p:spPr bwMode="auto">
          <a:xfrm>
            <a:off x="2024034" y="928671"/>
            <a:ext cx="4143404" cy="5607407"/>
          </a:xfrm>
          <a:prstGeom prst="rect">
            <a:avLst/>
          </a:prstGeom>
          <a:ln w="228600" cap="sq" cmpd="thickThin">
            <a:solidFill>
              <a:srgbClr val="7030A0"/>
            </a:solidFill>
            <a:prstDash val="solid"/>
            <a:miter lim="800000"/>
          </a:ln>
          <a:effectLst>
            <a:innerShdw blurRad="76200">
              <a:srgbClr val="000000"/>
            </a:innerShdw>
          </a:effectLst>
        </p:spPr>
      </p:pic>
      <p:sp>
        <p:nvSpPr>
          <p:cNvPr id="4" name="Прямоугольник 3"/>
          <p:cNvSpPr/>
          <p:nvPr/>
        </p:nvSpPr>
        <p:spPr>
          <a:xfrm>
            <a:off x="7096132" y="1357299"/>
            <a:ext cx="2870208" cy="830997"/>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Художник – </a:t>
            </a:r>
          </a:p>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Остров С.А., 1978 г.</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Tree>
    <p:extLst>
      <p:ext uri="{BB962C8B-B14F-4D97-AF65-F5344CB8AC3E}">
        <p14:creationId xmlns:p14="http://schemas.microsoft.com/office/powerpoint/2010/main" val="414964216"/>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from="(-#ppt_w/2)" to="(#ppt_x)" calcmode="lin" valueType="num">
                                      <p:cBhvr>
                                        <p:cTn id="7" dur="600" fill="hold">
                                          <p:stCondLst>
                                            <p:cond delay="0"/>
                                          </p:stCondLst>
                                        </p:cTn>
                                        <p:tgtEl>
                                          <p:spTgt spid="13314"/>
                                        </p:tgtEl>
                                        <p:attrNameLst>
                                          <p:attrName>ppt_x</p:attrName>
                                        </p:attrNameLst>
                                      </p:cBhvr>
                                    </p:anim>
                                    <p:anim from="0" to="-1.0" calcmode="lin" valueType="num">
                                      <p:cBhvr>
                                        <p:cTn id="8" dur="200" decel="50000" autoRev="1" fill="hold">
                                          <p:stCondLst>
                                            <p:cond delay="600"/>
                                          </p:stCondLst>
                                        </p:cTn>
                                        <p:tgtEl>
                                          <p:spTgt spid="13314"/>
                                        </p:tgtEl>
                                        <p:attrNameLst>
                                          <p:attrName>xshear</p:attrName>
                                        </p:attrNameLst>
                                      </p:cBhvr>
                                    </p:anim>
                                    <p:animScale>
                                      <p:cBhvr>
                                        <p:cTn id="9" dur="200" decel="100000" autoRev="1" fill="hold">
                                          <p:stCondLst>
                                            <p:cond delay="600"/>
                                          </p:stCondLst>
                                        </p:cTn>
                                        <p:tgtEl>
                                          <p:spTgt spid="13314"/>
                                        </p:tgtEl>
                                      </p:cBhvr>
                                      <p:from x="100000" y="100000"/>
                                      <p:to x="80000" y="100000"/>
                                    </p:animScale>
                                    <p:anim by="(#ppt_h/3+#ppt_w*0.1)" calcmode="lin" valueType="num">
                                      <p:cBhvr additive="sum">
                                        <p:cTn id="10" dur="200" decel="100000" autoRev="1" fill="hold">
                                          <p:stCondLst>
                                            <p:cond delay="600"/>
                                          </p:stCondLst>
                                        </p:cTn>
                                        <p:tgtEl>
                                          <p:spTgt spid="1331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http://img0.liveinternet.ru/images/attach/b/3/19/770/19770656_1204883697_Kremeneckaya_V_198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1071563"/>
            <a:ext cx="4286250"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4"/>
          <p:cNvSpPr>
            <a:spLocks noChangeArrowheads="1"/>
          </p:cNvSpPr>
          <p:nvPr/>
        </p:nvSpPr>
        <p:spPr bwMode="auto">
          <a:xfrm>
            <a:off x="2017713" y="-150813"/>
            <a:ext cx="184150" cy="50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spcBef>
                <a:spcPct val="0"/>
              </a:spcBef>
              <a:buClrTx/>
              <a:buFontTx/>
              <a:buNone/>
            </a:pPr>
            <a:r>
              <a:rPr lang="ru-RU" altLang="ru-RU" sz="900" b="1">
                <a:solidFill>
                  <a:srgbClr val="000000"/>
                </a:solidFill>
                <a:latin typeface="Arial" panose="020B0604020202020204" pitchFamily="34" charset="0"/>
              </a:rPr>
              <a:t/>
            </a:r>
            <a:br>
              <a:rPr lang="ru-RU" altLang="ru-RU" sz="900" b="1">
                <a:solidFill>
                  <a:srgbClr val="000000"/>
                </a:solidFill>
                <a:latin typeface="Arial" panose="020B0604020202020204" pitchFamily="34" charset="0"/>
              </a:rPr>
            </a:br>
            <a:endParaRPr lang="ru-RU" altLang="ru-RU" sz="1800">
              <a:latin typeface="Arial" panose="020B0604020202020204" pitchFamily="34" charset="0"/>
            </a:endParaRPr>
          </a:p>
        </p:txBody>
      </p:sp>
      <p:pic>
        <p:nvPicPr>
          <p:cNvPr id="27652" name="Picture 6" descr="http://img1.liveinternet.ru/images/attach/b/3/19/770/19770658_1204883727_Kremeneckaya_V_198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563" y="3286125"/>
            <a:ext cx="4286250"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5953125" y="1142985"/>
            <a:ext cx="4517583" cy="830997"/>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Arial" charset="0"/>
              </a:rPr>
              <a:t>Художник – </a:t>
            </a:r>
          </a:p>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Georgia" pitchFamily="18" charset="0"/>
                <a:cs typeface="Arial" charset="0"/>
              </a:rPr>
              <a:t>Кременецкая В., 1981г.</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Tree>
    <p:extLst>
      <p:ext uri="{BB962C8B-B14F-4D97-AF65-F5344CB8AC3E}">
        <p14:creationId xmlns:p14="http://schemas.microsoft.com/office/powerpoint/2010/main" val="839944597"/>
      </p:ext>
    </p:extLst>
  </p:cSld>
  <p:clrMapOvr>
    <a:masterClrMapping/>
  </p:clrMapOvr>
  <p:transition>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2" descr="http://img1.liveinternet.ru/images/attach/b/3/19/771/19771470_1204884017_Koshkin_AA1981.jpg"/>
          <p:cNvPicPr>
            <a:picLocks noChangeAspect="1" noChangeArrowheads="1"/>
          </p:cNvPicPr>
          <p:nvPr/>
        </p:nvPicPr>
        <p:blipFill>
          <a:blip r:embed="rId2" cstate="print"/>
          <a:srcRect/>
          <a:stretch>
            <a:fillRect/>
          </a:stretch>
        </p:blipFill>
        <p:spPr bwMode="auto">
          <a:xfrm>
            <a:off x="2024034" y="1142985"/>
            <a:ext cx="3929060" cy="5186359"/>
          </a:xfrm>
          <a:prstGeom prst="rect">
            <a:avLst/>
          </a:prstGeom>
          <a:ln w="228600" cap="sq" cmpd="thickThin">
            <a:solidFill>
              <a:srgbClr val="7030A0"/>
            </a:solidFill>
            <a:prstDash val="solid"/>
            <a:miter lim="800000"/>
          </a:ln>
          <a:effectLst>
            <a:innerShdw blurRad="76200">
              <a:srgbClr val="000000"/>
            </a:innerShdw>
          </a:effectLst>
        </p:spPr>
      </p:pic>
      <p:sp>
        <p:nvSpPr>
          <p:cNvPr id="5" name="Прямоугольник 4"/>
          <p:cNvSpPr/>
          <p:nvPr/>
        </p:nvSpPr>
        <p:spPr>
          <a:xfrm>
            <a:off x="6310314" y="1000109"/>
            <a:ext cx="3865032" cy="830997"/>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Художник - Кошкин А.А.,</a:t>
            </a:r>
          </a:p>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 1981г</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Tree>
    <p:extLst>
      <p:ext uri="{BB962C8B-B14F-4D97-AF65-F5344CB8AC3E}">
        <p14:creationId xmlns:p14="http://schemas.microsoft.com/office/powerpoint/2010/main" val="3026462095"/>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5363"/>
                                        </p:tgtEl>
                                        <p:attrNameLst>
                                          <p:attrName>style.visibility</p:attrName>
                                        </p:attrNameLst>
                                      </p:cBhvr>
                                      <p:to>
                                        <p:strVal val="visible"/>
                                      </p:to>
                                    </p:set>
                                    <p:anim from="(-#ppt_w/2)" to="(#ppt_x)" calcmode="lin" valueType="num">
                                      <p:cBhvr>
                                        <p:cTn id="7" dur="600" fill="hold">
                                          <p:stCondLst>
                                            <p:cond delay="0"/>
                                          </p:stCondLst>
                                        </p:cTn>
                                        <p:tgtEl>
                                          <p:spTgt spid="15363"/>
                                        </p:tgtEl>
                                        <p:attrNameLst>
                                          <p:attrName>ppt_x</p:attrName>
                                        </p:attrNameLst>
                                      </p:cBhvr>
                                    </p:anim>
                                    <p:anim from="0" to="-1.0" calcmode="lin" valueType="num">
                                      <p:cBhvr>
                                        <p:cTn id="8" dur="200" decel="50000" autoRev="1" fill="hold">
                                          <p:stCondLst>
                                            <p:cond delay="600"/>
                                          </p:stCondLst>
                                        </p:cTn>
                                        <p:tgtEl>
                                          <p:spTgt spid="15363"/>
                                        </p:tgtEl>
                                        <p:attrNameLst>
                                          <p:attrName>xshear</p:attrName>
                                        </p:attrNameLst>
                                      </p:cBhvr>
                                    </p:anim>
                                    <p:animScale>
                                      <p:cBhvr>
                                        <p:cTn id="9" dur="200" decel="100000" autoRev="1" fill="hold">
                                          <p:stCondLst>
                                            <p:cond delay="600"/>
                                          </p:stCondLst>
                                        </p:cTn>
                                        <p:tgtEl>
                                          <p:spTgt spid="15363"/>
                                        </p:tgtEl>
                                      </p:cBhvr>
                                      <p:from x="100000" y="100000"/>
                                      <p:to x="80000" y="100000"/>
                                    </p:animScale>
                                    <p:anim by="(#ppt_h/3+#ppt_w*0.1)" calcmode="lin" valueType="num">
                                      <p:cBhvr additive="sum">
                                        <p:cTn id="10" dur="200" decel="100000" autoRev="1" fill="hold">
                                          <p:stCondLst>
                                            <p:cond delay="600"/>
                                          </p:stCondLst>
                                        </p:cTn>
                                        <p:tgtEl>
                                          <p:spTgt spid="1536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1.liveinternet.ru/images/attach/b/3/19/771/19771478_1204884216_Dzhanikyan_A2006_3.jpg"/>
          <p:cNvPicPr>
            <a:picLocks noChangeAspect="1" noChangeArrowheads="1"/>
          </p:cNvPicPr>
          <p:nvPr/>
        </p:nvPicPr>
        <p:blipFill>
          <a:blip r:embed="rId2" cstate="print"/>
          <a:srcRect/>
          <a:stretch>
            <a:fillRect/>
          </a:stretch>
        </p:blipFill>
        <p:spPr bwMode="auto">
          <a:xfrm>
            <a:off x="2309787" y="357167"/>
            <a:ext cx="2562225" cy="2924175"/>
          </a:xfrm>
          <a:prstGeom prst="ellipse">
            <a:avLst/>
          </a:prstGeom>
          <a:ln w="190500" cap="rnd">
            <a:solidFill>
              <a:srgbClr val="7030A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6388" name="Picture 4" descr="http://img0.liveinternet.ru/images/attach/b/3/19/771/19771476_1204884194_Dzhanikyan_A2006_1.jpg"/>
          <p:cNvPicPr>
            <a:picLocks noChangeAspect="1" noChangeArrowheads="1"/>
          </p:cNvPicPr>
          <p:nvPr/>
        </p:nvPicPr>
        <p:blipFill>
          <a:blip r:embed="rId3" cstate="print"/>
          <a:srcRect/>
          <a:stretch>
            <a:fillRect/>
          </a:stretch>
        </p:blipFill>
        <p:spPr bwMode="auto">
          <a:xfrm>
            <a:off x="1881158" y="3571876"/>
            <a:ext cx="2590800" cy="3009900"/>
          </a:xfrm>
          <a:prstGeom prst="ellipse">
            <a:avLst/>
          </a:prstGeom>
          <a:ln w="190500" cap="rnd">
            <a:solidFill>
              <a:srgbClr val="7030A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6389" name="Picture 6" descr="http://img0.liveinternet.ru/images/attach/b/3/19/771/19771480_1204884307_Dzhanikyan_A2006_2.jpg"/>
          <p:cNvPicPr>
            <a:picLocks noChangeAspect="1" noChangeArrowheads="1"/>
          </p:cNvPicPr>
          <p:nvPr/>
        </p:nvPicPr>
        <p:blipFill>
          <a:blip r:embed="rId4" cstate="print"/>
          <a:srcRect/>
          <a:stretch>
            <a:fillRect/>
          </a:stretch>
        </p:blipFill>
        <p:spPr bwMode="auto">
          <a:xfrm>
            <a:off x="5024430" y="3357563"/>
            <a:ext cx="5143500" cy="2924175"/>
          </a:xfrm>
          <a:prstGeom prst="roundRect">
            <a:avLst>
              <a:gd name="adj" fmla="val 11111"/>
            </a:avLst>
          </a:prstGeom>
          <a:ln w="190500" cap="rnd">
            <a:solidFill>
              <a:srgbClr val="7030A0"/>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Прямоугольник 5"/>
          <p:cNvSpPr/>
          <p:nvPr/>
        </p:nvSpPr>
        <p:spPr>
          <a:xfrm>
            <a:off x="6453190" y="642919"/>
            <a:ext cx="3965188" cy="830997"/>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Художник - </a:t>
            </a:r>
            <a:r>
              <a:rPr lang="ru-RU" sz="2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Джаникян</a:t>
            </a: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 А.,</a:t>
            </a:r>
          </a:p>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cs typeface="Arial" charset="0"/>
              </a:rPr>
              <a:t> 2006 год</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endParaRPr>
          </a:p>
        </p:txBody>
      </p:sp>
    </p:spTree>
    <p:extLst>
      <p:ext uri="{BB962C8B-B14F-4D97-AF65-F5344CB8AC3E}">
        <p14:creationId xmlns:p14="http://schemas.microsoft.com/office/powerpoint/2010/main" val="1514417289"/>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from="(-#ppt_w/2)" to="(#ppt_x)" calcmode="lin" valueType="num">
                                      <p:cBhvr>
                                        <p:cTn id="7" dur="600" fill="hold">
                                          <p:stCondLst>
                                            <p:cond delay="0"/>
                                          </p:stCondLst>
                                        </p:cTn>
                                        <p:tgtEl>
                                          <p:spTgt spid="16386"/>
                                        </p:tgtEl>
                                        <p:attrNameLst>
                                          <p:attrName>ppt_x</p:attrName>
                                        </p:attrNameLst>
                                      </p:cBhvr>
                                    </p:anim>
                                    <p:anim from="0" to="-1.0" calcmode="lin" valueType="num">
                                      <p:cBhvr>
                                        <p:cTn id="8" dur="200" decel="50000" autoRev="1" fill="hold">
                                          <p:stCondLst>
                                            <p:cond delay="600"/>
                                          </p:stCondLst>
                                        </p:cTn>
                                        <p:tgtEl>
                                          <p:spTgt spid="16386"/>
                                        </p:tgtEl>
                                        <p:attrNameLst>
                                          <p:attrName>xshear</p:attrName>
                                        </p:attrNameLst>
                                      </p:cBhvr>
                                    </p:anim>
                                    <p:animScale>
                                      <p:cBhvr>
                                        <p:cTn id="9" dur="200" decel="100000" autoRev="1" fill="hold">
                                          <p:stCondLst>
                                            <p:cond delay="600"/>
                                          </p:stCondLst>
                                        </p:cTn>
                                        <p:tgtEl>
                                          <p:spTgt spid="16386"/>
                                        </p:tgtEl>
                                      </p:cBhvr>
                                      <p:from x="100000" y="100000"/>
                                      <p:to x="80000" y="100000"/>
                                    </p:animScale>
                                    <p:anim by="(#ppt_h/3+#ppt_w*0.1)" calcmode="lin" valueType="num">
                                      <p:cBhvr additive="sum">
                                        <p:cTn id="10" dur="200" decel="100000" autoRev="1" fill="hold">
                                          <p:stCondLst>
                                            <p:cond delay="600"/>
                                          </p:stCondLst>
                                        </p:cTn>
                                        <p:tgtEl>
                                          <p:spTgt spid="16386"/>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6389"/>
                                        </p:tgtEl>
                                        <p:attrNameLst>
                                          <p:attrName>style.visibility</p:attrName>
                                        </p:attrNameLst>
                                      </p:cBhvr>
                                      <p:to>
                                        <p:strVal val="visible"/>
                                      </p:to>
                                    </p:set>
                                    <p:anim from="(-#ppt_w/2)" to="(#ppt_x)" calcmode="lin" valueType="num">
                                      <p:cBhvr>
                                        <p:cTn id="13" dur="600" fill="hold">
                                          <p:stCondLst>
                                            <p:cond delay="0"/>
                                          </p:stCondLst>
                                        </p:cTn>
                                        <p:tgtEl>
                                          <p:spTgt spid="16389"/>
                                        </p:tgtEl>
                                        <p:attrNameLst>
                                          <p:attrName>ppt_x</p:attrName>
                                        </p:attrNameLst>
                                      </p:cBhvr>
                                    </p:anim>
                                    <p:anim from="0" to="-1.0" calcmode="lin" valueType="num">
                                      <p:cBhvr>
                                        <p:cTn id="14" dur="200" decel="50000" autoRev="1" fill="hold">
                                          <p:stCondLst>
                                            <p:cond delay="600"/>
                                          </p:stCondLst>
                                        </p:cTn>
                                        <p:tgtEl>
                                          <p:spTgt spid="16389"/>
                                        </p:tgtEl>
                                        <p:attrNameLst>
                                          <p:attrName>xshear</p:attrName>
                                        </p:attrNameLst>
                                      </p:cBhvr>
                                    </p:anim>
                                    <p:animScale>
                                      <p:cBhvr>
                                        <p:cTn id="15" dur="200" decel="100000" autoRev="1" fill="hold">
                                          <p:stCondLst>
                                            <p:cond delay="600"/>
                                          </p:stCondLst>
                                        </p:cTn>
                                        <p:tgtEl>
                                          <p:spTgt spid="16389"/>
                                        </p:tgtEl>
                                      </p:cBhvr>
                                      <p:from x="100000" y="100000"/>
                                      <p:to x="80000" y="100000"/>
                                    </p:animScale>
                                    <p:anim by="(#ppt_h/3+#ppt_w*0.1)" calcmode="lin" valueType="num">
                                      <p:cBhvr additive="sum">
                                        <p:cTn id="16" dur="200" decel="100000" autoRev="1" fill="hold">
                                          <p:stCondLst>
                                            <p:cond delay="600"/>
                                          </p:stCondLst>
                                        </p:cTn>
                                        <p:tgtEl>
                                          <p:spTgt spid="16389"/>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16388"/>
                                        </p:tgtEl>
                                        <p:attrNameLst>
                                          <p:attrName>style.visibility</p:attrName>
                                        </p:attrNameLst>
                                      </p:cBhvr>
                                      <p:to>
                                        <p:strVal val="visible"/>
                                      </p:to>
                                    </p:set>
                                    <p:anim from="(-#ppt_w/2)" to="(#ppt_x)" calcmode="lin" valueType="num">
                                      <p:cBhvr>
                                        <p:cTn id="19" dur="600" fill="hold">
                                          <p:stCondLst>
                                            <p:cond delay="0"/>
                                          </p:stCondLst>
                                        </p:cTn>
                                        <p:tgtEl>
                                          <p:spTgt spid="16388"/>
                                        </p:tgtEl>
                                        <p:attrNameLst>
                                          <p:attrName>ppt_x</p:attrName>
                                        </p:attrNameLst>
                                      </p:cBhvr>
                                    </p:anim>
                                    <p:anim from="0" to="-1.0" calcmode="lin" valueType="num">
                                      <p:cBhvr>
                                        <p:cTn id="20" dur="200" decel="50000" autoRev="1" fill="hold">
                                          <p:stCondLst>
                                            <p:cond delay="600"/>
                                          </p:stCondLst>
                                        </p:cTn>
                                        <p:tgtEl>
                                          <p:spTgt spid="16388"/>
                                        </p:tgtEl>
                                        <p:attrNameLst>
                                          <p:attrName>xshear</p:attrName>
                                        </p:attrNameLst>
                                      </p:cBhvr>
                                    </p:anim>
                                    <p:animScale>
                                      <p:cBhvr>
                                        <p:cTn id="21" dur="200" decel="100000" autoRev="1" fill="hold">
                                          <p:stCondLst>
                                            <p:cond delay="600"/>
                                          </p:stCondLst>
                                        </p:cTn>
                                        <p:tgtEl>
                                          <p:spTgt spid="16388"/>
                                        </p:tgtEl>
                                      </p:cBhvr>
                                      <p:from x="100000" y="100000"/>
                                      <p:to x="80000" y="100000"/>
                                    </p:animScale>
                                    <p:anim by="(#ppt_h/3+#ppt_w*0.1)" calcmode="lin" valueType="num">
                                      <p:cBhvr additive="sum">
                                        <p:cTn id="22" dur="200" decel="100000" autoRev="1" fill="hold">
                                          <p:stCondLst>
                                            <p:cond delay="600"/>
                                          </p:stCondLst>
                                        </p:cTn>
                                        <p:tgtEl>
                                          <p:spTgt spid="1638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45.radikal.ru/i108/0809/c1/5302f0cb725f.jpg"/>
          <p:cNvPicPr>
            <a:picLocks noChangeAspect="1" noChangeArrowheads="1"/>
          </p:cNvPicPr>
          <p:nvPr/>
        </p:nvPicPr>
        <p:blipFill>
          <a:blip r:embed="rId2" cstate="print"/>
          <a:srcRect l="4144" t="1916" r="2623" b="4526"/>
          <a:stretch>
            <a:fillRect/>
          </a:stretch>
        </p:blipFill>
        <p:spPr bwMode="auto">
          <a:xfrm>
            <a:off x="6381752" y="1285860"/>
            <a:ext cx="3571900" cy="4921284"/>
          </a:xfrm>
          <a:prstGeom prst="rect">
            <a:avLst/>
          </a:prstGeom>
          <a:ln w="228600" cap="sq" cmpd="thickThin">
            <a:solidFill>
              <a:srgbClr val="7030A0"/>
            </a:solidFill>
            <a:prstDash val="solid"/>
            <a:miter lim="800000"/>
          </a:ln>
          <a:effectLst>
            <a:innerShdw blurRad="76200">
              <a:srgbClr val="000000"/>
            </a:innerShdw>
          </a:effectLst>
        </p:spPr>
      </p:pic>
      <p:pic>
        <p:nvPicPr>
          <p:cNvPr id="18435" name="Picture 4" descr="http://s426.photobucket.com/albums/pp346/polny_shkaf/Moroz_Ivanovich_Veselka_2.jpg"/>
          <p:cNvPicPr>
            <a:picLocks noChangeAspect="1" noChangeArrowheads="1"/>
          </p:cNvPicPr>
          <p:nvPr/>
        </p:nvPicPr>
        <p:blipFill>
          <a:blip r:embed="rId3" cstate="print"/>
          <a:srcRect l="7826" t="3433" r="11956" b="11036"/>
          <a:stretch>
            <a:fillRect/>
          </a:stretch>
        </p:blipFill>
        <p:spPr bwMode="auto">
          <a:xfrm>
            <a:off x="2095472" y="1245786"/>
            <a:ext cx="3286148" cy="4969297"/>
          </a:xfrm>
          <a:prstGeom prst="rect">
            <a:avLst/>
          </a:prstGeom>
          <a:ln w="228600" cap="sq" cmpd="thickThin">
            <a:solidFill>
              <a:srgbClr val="7030A0"/>
            </a:solidFill>
            <a:prstDash val="solid"/>
            <a:miter lim="800000"/>
          </a:ln>
          <a:effectLst>
            <a:innerShdw blurRad="76200">
              <a:srgbClr val="000000"/>
            </a:innerShdw>
          </a:effectLst>
        </p:spPr>
      </p:pic>
      <p:sp>
        <p:nvSpPr>
          <p:cNvPr id="4" name="Прямоугольник 3"/>
          <p:cNvSpPr/>
          <p:nvPr/>
        </p:nvSpPr>
        <p:spPr>
          <a:xfrm>
            <a:off x="2063553" y="476673"/>
            <a:ext cx="7586885" cy="461665"/>
          </a:xfrm>
          <a:prstGeom prst="rect">
            <a:avLst/>
          </a:prstGeom>
          <a:noFill/>
        </p:spPr>
        <p:txBody>
          <a:bodyPr wrap="none">
            <a:spAutoFit/>
          </a:bodyPr>
          <a:lstStyle/>
          <a:p>
            <a:pPr algn="ctr" eaLnBrk="1" hangingPunct="1">
              <a:defRPr/>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Иллюстрации к сказке «Мороз </a:t>
            </a:r>
            <a:r>
              <a:rPr lang="ru-RU" sz="24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иванович</a:t>
            </a: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Arial" charset="0"/>
              </a:rPr>
              <a:t>»</a:t>
            </a:r>
          </a:p>
        </p:txBody>
      </p:sp>
    </p:spTree>
    <p:extLst>
      <p:ext uri="{BB962C8B-B14F-4D97-AF65-F5344CB8AC3E}">
        <p14:creationId xmlns:p14="http://schemas.microsoft.com/office/powerpoint/2010/main" val="3460453602"/>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18435"/>
                                        </p:tgtEl>
                                        <p:attrNameLst>
                                          <p:attrName>style.visibility</p:attrName>
                                        </p:attrNameLst>
                                      </p:cBhvr>
                                      <p:to>
                                        <p:strVal val="visible"/>
                                      </p:to>
                                    </p:set>
                                    <p:anim from="(-#ppt_w/2)" to="(#ppt_x)" calcmode="lin" valueType="num">
                                      <p:cBhvr>
                                        <p:cTn id="7" dur="600" fill="hold">
                                          <p:stCondLst>
                                            <p:cond delay="0"/>
                                          </p:stCondLst>
                                        </p:cTn>
                                        <p:tgtEl>
                                          <p:spTgt spid="18435"/>
                                        </p:tgtEl>
                                        <p:attrNameLst>
                                          <p:attrName>ppt_x</p:attrName>
                                        </p:attrNameLst>
                                      </p:cBhvr>
                                    </p:anim>
                                    <p:anim from="0" to="-1.0" calcmode="lin" valueType="num">
                                      <p:cBhvr>
                                        <p:cTn id="8" dur="200" decel="50000" autoRev="1" fill="hold">
                                          <p:stCondLst>
                                            <p:cond delay="600"/>
                                          </p:stCondLst>
                                        </p:cTn>
                                        <p:tgtEl>
                                          <p:spTgt spid="18435"/>
                                        </p:tgtEl>
                                        <p:attrNameLst>
                                          <p:attrName>xshear</p:attrName>
                                        </p:attrNameLst>
                                      </p:cBhvr>
                                    </p:anim>
                                    <p:animScale>
                                      <p:cBhvr>
                                        <p:cTn id="9" dur="200" decel="100000" autoRev="1" fill="hold">
                                          <p:stCondLst>
                                            <p:cond delay="600"/>
                                          </p:stCondLst>
                                        </p:cTn>
                                        <p:tgtEl>
                                          <p:spTgt spid="18435"/>
                                        </p:tgtEl>
                                      </p:cBhvr>
                                      <p:from x="100000" y="100000"/>
                                      <p:to x="80000" y="100000"/>
                                    </p:animScale>
                                    <p:anim by="(#ppt_h/3+#ppt_w*0.1)" calcmode="lin" valueType="num">
                                      <p:cBhvr additive="sum">
                                        <p:cTn id="10" dur="200" decel="100000" autoRev="1" fill="hold">
                                          <p:stCondLst>
                                            <p:cond delay="600"/>
                                          </p:stCondLst>
                                        </p:cTn>
                                        <p:tgtEl>
                                          <p:spTgt spid="18435"/>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8434"/>
                                        </p:tgtEl>
                                        <p:attrNameLst>
                                          <p:attrName>style.visibility</p:attrName>
                                        </p:attrNameLst>
                                      </p:cBhvr>
                                      <p:to>
                                        <p:strVal val="visible"/>
                                      </p:to>
                                    </p:set>
                                    <p:anim from="(-#ppt_w/2)" to="(#ppt_x)" calcmode="lin" valueType="num">
                                      <p:cBhvr>
                                        <p:cTn id="13" dur="600" fill="hold">
                                          <p:stCondLst>
                                            <p:cond delay="0"/>
                                          </p:stCondLst>
                                        </p:cTn>
                                        <p:tgtEl>
                                          <p:spTgt spid="18434"/>
                                        </p:tgtEl>
                                        <p:attrNameLst>
                                          <p:attrName>ppt_x</p:attrName>
                                        </p:attrNameLst>
                                      </p:cBhvr>
                                    </p:anim>
                                    <p:anim from="0" to="-1.0" calcmode="lin" valueType="num">
                                      <p:cBhvr>
                                        <p:cTn id="14" dur="200" decel="50000" autoRev="1" fill="hold">
                                          <p:stCondLst>
                                            <p:cond delay="600"/>
                                          </p:stCondLst>
                                        </p:cTn>
                                        <p:tgtEl>
                                          <p:spTgt spid="18434"/>
                                        </p:tgtEl>
                                        <p:attrNameLst>
                                          <p:attrName>xshear</p:attrName>
                                        </p:attrNameLst>
                                      </p:cBhvr>
                                    </p:anim>
                                    <p:animScale>
                                      <p:cBhvr>
                                        <p:cTn id="15" dur="200" decel="100000" autoRev="1" fill="hold">
                                          <p:stCondLst>
                                            <p:cond delay="600"/>
                                          </p:stCondLst>
                                        </p:cTn>
                                        <p:tgtEl>
                                          <p:spTgt spid="18434"/>
                                        </p:tgtEl>
                                      </p:cBhvr>
                                      <p:from x="100000" y="100000"/>
                                      <p:to x="80000" y="100000"/>
                                    </p:animScale>
                                    <p:anim by="(#ppt_h/3+#ppt_w*0.1)" calcmode="lin" valueType="num">
                                      <p:cBhvr additive="sum">
                                        <p:cTn id="16" dur="200" decel="100000" autoRev="1" fill="hold">
                                          <p:stCondLst>
                                            <p:cond delay="600"/>
                                          </p:stCondLst>
                                        </p:cTn>
                                        <p:tgtEl>
                                          <p:spTgt spid="1843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Прямоугольник 1"/>
          <p:cNvSpPr>
            <a:spLocks noChangeArrowheads="1"/>
          </p:cNvSpPr>
          <p:nvPr/>
        </p:nvSpPr>
        <p:spPr bwMode="auto">
          <a:xfrm>
            <a:off x="2775118" y="4509120"/>
            <a:ext cx="7429552" cy="1200329"/>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ru-RU" sz="2400" b="1" dirty="0">
                <a:solidFill>
                  <a:srgbClr val="FF0000"/>
                </a:solidFill>
                <a:latin typeface="Calibri" pitchFamily="34" charset="0"/>
              </a:rPr>
              <a:t>Ресурсы интернета: </a:t>
            </a:r>
            <a:r>
              <a:rPr lang="en-US" sz="2400" b="1" dirty="0">
                <a:solidFill>
                  <a:srgbClr val="FF0000"/>
                </a:solidFill>
                <a:latin typeface="Calibri" pitchFamily="34" charset="0"/>
              </a:rPr>
              <a:t>http://www.liveinternet.ru/community/solnechnolunnaya/post68952657/</a:t>
            </a:r>
            <a:endParaRPr lang="ru-RU" sz="2400" b="1" dirty="0">
              <a:solidFill>
                <a:srgbClr val="FF0000"/>
              </a:solidFill>
              <a:latin typeface="Calibri" pitchFamily="34" charset="0"/>
            </a:endParaRPr>
          </a:p>
        </p:txBody>
      </p:sp>
      <p:pic>
        <p:nvPicPr>
          <p:cNvPr id="20484" name="Picture 4" descr="http://fantlab.ru/images/editions/big/33009"/>
          <p:cNvPicPr>
            <a:picLocks noChangeAspect="1" noChangeArrowheads="1"/>
          </p:cNvPicPr>
          <p:nvPr/>
        </p:nvPicPr>
        <p:blipFill>
          <a:blip r:embed="rId2"/>
          <a:srcRect/>
          <a:stretch>
            <a:fillRect/>
          </a:stretch>
        </p:blipFill>
        <p:spPr bwMode="auto">
          <a:xfrm>
            <a:off x="1809750" y="714375"/>
            <a:ext cx="1905000" cy="2847975"/>
          </a:xfrm>
          <a:prstGeom prst="rect">
            <a:avLst/>
          </a:prstGeom>
          <a:ln>
            <a:noFill/>
          </a:ln>
          <a:effectLst>
            <a:outerShdw blurRad="292100" dist="139700" dir="2700000" algn="tl" rotWithShape="0">
              <a:srgbClr val="333333">
                <a:alpha val="65000"/>
              </a:srgbClr>
            </a:outerShdw>
          </a:effectLst>
        </p:spPr>
      </p:pic>
      <p:pic>
        <p:nvPicPr>
          <p:cNvPr id="20486" name="Picture 6" descr="http://fantlab.ru/images/editions/big/33010"/>
          <p:cNvPicPr>
            <a:picLocks noChangeAspect="1" noChangeArrowheads="1"/>
          </p:cNvPicPr>
          <p:nvPr/>
        </p:nvPicPr>
        <p:blipFill>
          <a:blip r:embed="rId3"/>
          <a:srcRect/>
          <a:stretch>
            <a:fillRect/>
          </a:stretch>
        </p:blipFill>
        <p:spPr bwMode="auto">
          <a:xfrm>
            <a:off x="4524375" y="785813"/>
            <a:ext cx="2384425" cy="3551237"/>
          </a:xfrm>
          <a:prstGeom prst="rect">
            <a:avLst/>
          </a:prstGeom>
          <a:ln>
            <a:noFill/>
          </a:ln>
          <a:effectLst>
            <a:outerShdw blurRad="292100" dist="139700" dir="2700000" algn="tl" rotWithShape="0">
              <a:srgbClr val="333333">
                <a:alpha val="65000"/>
              </a:srgbClr>
            </a:outerShdw>
          </a:effectLst>
        </p:spPr>
      </p:pic>
      <p:pic>
        <p:nvPicPr>
          <p:cNvPr id="20488" name="Picture 8" descr="http://fantlab.ru/images/editions/big/35759"/>
          <p:cNvPicPr>
            <a:picLocks noChangeAspect="1" noChangeArrowheads="1"/>
          </p:cNvPicPr>
          <p:nvPr/>
        </p:nvPicPr>
        <p:blipFill>
          <a:blip r:embed="rId4"/>
          <a:srcRect/>
          <a:stretch>
            <a:fillRect/>
          </a:stretch>
        </p:blipFill>
        <p:spPr bwMode="auto">
          <a:xfrm>
            <a:off x="8096250" y="714375"/>
            <a:ext cx="1905000" cy="29432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5245824"/>
      </p:ext>
    </p:ext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slide(fromBottom)">
                                      <p:cBhvr>
                                        <p:cTn id="7" dur="500"/>
                                        <p:tgtEl>
                                          <p:spTgt spid="20484"/>
                                        </p:tgtEl>
                                      </p:cBhvr>
                                    </p:animEffect>
                                  </p:childTnLst>
                                </p:cTn>
                              </p:par>
                              <p:par>
                                <p:cTn id="8" presetID="12" presetClass="entr" presetSubtype="4" fill="hold" nodeType="withEffect">
                                  <p:stCondLst>
                                    <p:cond delay="0"/>
                                  </p:stCondLst>
                                  <p:childTnLst>
                                    <p:set>
                                      <p:cBhvr>
                                        <p:cTn id="9" dur="1" fill="hold">
                                          <p:stCondLst>
                                            <p:cond delay="0"/>
                                          </p:stCondLst>
                                        </p:cTn>
                                        <p:tgtEl>
                                          <p:spTgt spid="20488"/>
                                        </p:tgtEl>
                                        <p:attrNameLst>
                                          <p:attrName>style.visibility</p:attrName>
                                        </p:attrNameLst>
                                      </p:cBhvr>
                                      <p:to>
                                        <p:strVal val="visible"/>
                                      </p:to>
                                    </p:set>
                                    <p:animEffect transition="in" filter="slide(fromBottom)">
                                      <p:cBhvr>
                                        <p:cTn id="10" dur="500"/>
                                        <p:tgtEl>
                                          <p:spTgt spid="20488"/>
                                        </p:tgtEl>
                                      </p:cBhvr>
                                    </p:animEffect>
                                  </p:childTnLst>
                                </p:cTn>
                              </p:par>
                              <p:par>
                                <p:cTn id="11" presetID="12" presetClass="entr" presetSubtype="4" fill="hold" nodeType="withEffect">
                                  <p:stCondLst>
                                    <p:cond delay="0"/>
                                  </p:stCondLst>
                                  <p:childTnLst>
                                    <p:set>
                                      <p:cBhvr>
                                        <p:cTn id="12" dur="1" fill="hold">
                                          <p:stCondLst>
                                            <p:cond delay="0"/>
                                          </p:stCondLst>
                                        </p:cTn>
                                        <p:tgtEl>
                                          <p:spTgt spid="20486"/>
                                        </p:tgtEl>
                                        <p:attrNameLst>
                                          <p:attrName>style.visibility</p:attrName>
                                        </p:attrNameLst>
                                      </p:cBhvr>
                                      <p:to>
                                        <p:strVal val="visible"/>
                                      </p:to>
                                    </p:set>
                                    <p:animEffect transition="in" filter="slide(fromBottom)">
                                      <p:cBhvr>
                                        <p:cTn id="13"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Заключение</a:t>
            </a:r>
            <a:endParaRPr lang="ru-RU" dirty="0"/>
          </a:p>
        </p:txBody>
      </p:sp>
      <p:sp>
        <p:nvSpPr>
          <p:cNvPr id="3" name="Объект 2"/>
          <p:cNvSpPr>
            <a:spLocks noGrp="1"/>
          </p:cNvSpPr>
          <p:nvPr>
            <p:ph idx="1"/>
          </p:nvPr>
        </p:nvSpPr>
        <p:spPr/>
        <p:txBody>
          <a:bodyPr/>
          <a:lstStyle/>
          <a:p>
            <a:r>
              <a:rPr lang="ru-RU" dirty="0"/>
              <a:t>Творчество </a:t>
            </a:r>
            <a:r>
              <a:rPr lang="ru-RU" dirty="0" err="1"/>
              <a:t>В.Ф.Одоевского</a:t>
            </a:r>
            <a:r>
              <a:rPr lang="ru-RU" dirty="0"/>
              <a:t> и А. Погорельского достойно венчает развитие литературы для детей в первой половине XIX века. Первоначально представленная в немногочисленных произведениях, адресованных юным читателям, к середине прошлого века она утвердилась как самостоятельная ветвь отечественной словесности. </a:t>
            </a:r>
          </a:p>
        </p:txBody>
      </p:sp>
    </p:spTree>
    <p:extLst>
      <p:ext uri="{BB962C8B-B14F-4D97-AF65-F5344CB8AC3E}">
        <p14:creationId xmlns:p14="http://schemas.microsoft.com/office/powerpoint/2010/main" val="2567561528"/>
      </p:ext>
    </p:extLst>
  </p:cSld>
  <p:clrMapOvr>
    <a:masterClrMapping/>
  </p:clrMapOvr>
  <p:transition>
    <p:cove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31504" y="1600201"/>
            <a:ext cx="9950896" cy="4525963"/>
          </a:xfrm>
        </p:spPr>
        <p:txBody>
          <a:bodyPr/>
          <a:lstStyle/>
          <a:p>
            <a:r>
              <a:rPr lang="ru-RU" dirty="0"/>
              <a:t>Для юных читателей издавались десятки журналов, альманахов, в которых публиковались произведения профессиональных детских писателей. Литература для детей начинает развиваться как литература художественная и научно-познавательная. На пересечении появляется жанр научно-художественной сказки и рассказа.</a:t>
            </a:r>
          </a:p>
          <a:p>
            <a:endParaRPr lang="ru-RU" dirty="0"/>
          </a:p>
          <a:p>
            <a:endParaRPr lang="ru-RU" dirty="0"/>
          </a:p>
        </p:txBody>
      </p:sp>
    </p:spTree>
    <p:extLst>
      <p:ext uri="{BB962C8B-B14F-4D97-AF65-F5344CB8AC3E}">
        <p14:creationId xmlns:p14="http://schemas.microsoft.com/office/powerpoint/2010/main" val="3262267584"/>
      </p:ext>
    </p:extLst>
  </p:cSld>
  <p:clrMapOvr>
    <a:masterClrMapping/>
  </p:clrMapOvr>
  <p:transition>
    <p:cove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Художественные особенности сказок А. Погорельского и В. Одоевского</a:t>
            </a:r>
          </a:p>
        </p:txBody>
      </p:sp>
      <p:sp>
        <p:nvSpPr>
          <p:cNvPr id="3" name="Объект 2"/>
          <p:cNvSpPr>
            <a:spLocks noGrp="1"/>
          </p:cNvSpPr>
          <p:nvPr>
            <p:ph idx="1"/>
          </p:nvPr>
        </p:nvSpPr>
        <p:spPr/>
        <p:txBody>
          <a:bodyPr/>
          <a:lstStyle/>
          <a:p>
            <a:r>
              <a:rPr lang="ru-RU" b="1" dirty="0"/>
              <a:t> «Черная курица, или Подземные жители»</a:t>
            </a:r>
            <a:endParaRPr lang="ru-RU" dirty="0"/>
          </a:p>
          <a:p>
            <a:r>
              <a:rPr lang="ru-RU" dirty="0"/>
              <a:t>«Черная курица» (1828) имеет подзаголовок «Волшебная повесть для детей». В ней две линии повествования -- реальная и сказочно-фантастическая. Их причудливое сочетание определяет сюжет, стиль, образность произведения. </a:t>
            </a:r>
            <a:endParaRPr lang="ru-RU" dirty="0"/>
          </a:p>
        </p:txBody>
      </p:sp>
    </p:spTree>
    <p:extLst>
      <p:ext uri="{BB962C8B-B14F-4D97-AF65-F5344CB8AC3E}">
        <p14:creationId xmlns:p14="http://schemas.microsoft.com/office/powerpoint/2010/main" val="4132579990"/>
      </p:ext>
    </p:extLst>
  </p:cSld>
  <p:clrMapOvr>
    <a:masterClrMapping/>
  </p:clrMapOvr>
  <p:transition>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3075" name="Содержимое 2"/>
          <p:cNvSpPr>
            <a:spLocks noGrp="1"/>
          </p:cNvSpPr>
          <p:nvPr>
            <p:ph idx="1"/>
          </p:nvPr>
        </p:nvSpPr>
        <p:spPr>
          <a:xfrm>
            <a:off x="6024563" y="1341439"/>
            <a:ext cx="4392612" cy="5183187"/>
          </a:xfrm>
        </p:spPr>
        <p:txBody>
          <a:bodyPr/>
          <a:lstStyle/>
          <a:p>
            <a:r>
              <a:rPr lang="ru-RU" smtClean="0"/>
              <a:t>1787 - 1936</a:t>
            </a:r>
          </a:p>
          <a:p>
            <a:r>
              <a:rPr lang="ru-RU" smtClean="0"/>
              <a:t>Настоящее имя </a:t>
            </a:r>
            <a:r>
              <a:rPr lang="ru-RU" sz="3600" u="sng"/>
              <a:t>Алексей Алексеевич Перовский</a:t>
            </a:r>
          </a:p>
          <a:p>
            <a:r>
              <a:rPr lang="ru-RU" smtClean="0"/>
              <a:t>Внебрачный сын графа Алексея Разумовского</a:t>
            </a:r>
          </a:p>
          <a:p>
            <a:r>
              <a:rPr lang="ru-RU" smtClean="0"/>
              <a:t>Друг А.С.Пушкина</a:t>
            </a:r>
          </a:p>
        </p:txBody>
      </p:sp>
      <p:pic>
        <p:nvPicPr>
          <p:cNvPr id="4" name="Рисунок 3" descr="45ee8a4239d7bd1102f85258139a4de1.jpg"/>
          <p:cNvPicPr>
            <a:picLocks noChangeAspect="1"/>
          </p:cNvPicPr>
          <p:nvPr/>
        </p:nvPicPr>
        <p:blipFill>
          <a:blip r:embed="rId2" cstate="print"/>
          <a:stretch>
            <a:fillRect/>
          </a:stretch>
        </p:blipFill>
        <p:spPr>
          <a:xfrm>
            <a:off x="2495550" y="1412875"/>
            <a:ext cx="3175000" cy="3759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7750" y="491553"/>
            <a:ext cx="10096500" cy="1143000"/>
          </a:xfrm>
        </p:spPr>
        <p:txBody>
          <a:bodyPr>
            <a:normAutofit fontScale="90000"/>
          </a:bodyPr>
          <a:lstStyle/>
          <a:p>
            <a:r>
              <a:rPr lang="ru-RU" dirty="0"/>
              <a:t/>
            </a:r>
            <a:br>
              <a:rPr lang="ru-RU" dirty="0"/>
            </a:br>
            <a:endParaRPr lang="ru-RU" dirty="0"/>
          </a:p>
        </p:txBody>
      </p:sp>
      <p:sp>
        <p:nvSpPr>
          <p:cNvPr id="3" name="Объект 2"/>
          <p:cNvSpPr>
            <a:spLocks noGrp="1"/>
          </p:cNvSpPr>
          <p:nvPr>
            <p:ph idx="1"/>
          </p:nvPr>
        </p:nvSpPr>
        <p:spPr>
          <a:xfrm>
            <a:off x="1271464" y="764704"/>
            <a:ext cx="10468744" cy="4525963"/>
          </a:xfrm>
        </p:spPr>
        <p:txBody>
          <a:bodyPr/>
          <a:lstStyle/>
          <a:p>
            <a:r>
              <a:rPr lang="ru-RU" dirty="0">
                <a:solidFill>
                  <a:schemeClr val="tx1"/>
                </a:solidFill>
              </a:rPr>
              <a:t>«Черная курица» </a:t>
            </a:r>
            <a:r>
              <a:rPr lang="ru-RU" dirty="0"/>
              <a:t>легко воспринимается и современным читателем. Здесь практически нет архаической лексики, устаревших оборотов речи. И в то же время повесть выстроена стилистически разнообразно. Здесь есть эпическая неторопливость экспозиции, эмоциональный рассказ о спасении Чернушки, о чудесных происшествиях, связанных с подземными жителями. Часто автор прибегает к живому, непринужденному диалогу.</a:t>
            </a:r>
          </a:p>
          <a:p>
            <a:endParaRPr lang="ru-RU" dirty="0"/>
          </a:p>
        </p:txBody>
      </p:sp>
    </p:spTree>
    <p:extLst>
      <p:ext uri="{BB962C8B-B14F-4D97-AF65-F5344CB8AC3E}">
        <p14:creationId xmlns:p14="http://schemas.microsoft.com/office/powerpoint/2010/main" val="765226395"/>
      </p:ext>
    </p:extLst>
  </p:cSld>
  <p:clrMapOvr>
    <a:masterClrMapping/>
  </p:clrMapOvr>
  <p:transition>
    <p:cove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t> «Городок в табакерке</a:t>
            </a:r>
            <a:r>
              <a:rPr lang="ru-RU" dirty="0" smtClean="0"/>
              <a:t>» Одоевского</a:t>
            </a:r>
            <a:endParaRPr lang="ru-RU" dirty="0"/>
          </a:p>
        </p:txBody>
      </p:sp>
      <p:sp>
        <p:nvSpPr>
          <p:cNvPr id="3" name="Объект 2"/>
          <p:cNvSpPr>
            <a:spLocks noGrp="1"/>
          </p:cNvSpPr>
          <p:nvPr>
            <p:ph idx="1"/>
          </p:nvPr>
        </p:nvSpPr>
        <p:spPr/>
        <p:txBody>
          <a:bodyPr/>
          <a:lstStyle/>
          <a:p>
            <a:r>
              <a:rPr lang="ru-RU" dirty="0"/>
              <a:t>Главное открытие Одоевского как детского писателя -- произведения научно-познавательной направленности. Ему принадлежит безусловный приоритет в разработке жанра научно-художественной сказки. Сказка «Городок в табакерке» -- самое лучшее и самое известное произведение Одоевского для детей. </a:t>
            </a:r>
            <a:endParaRPr lang="ru-RU" dirty="0"/>
          </a:p>
        </p:txBody>
      </p:sp>
    </p:spTree>
    <p:extLst>
      <p:ext uri="{BB962C8B-B14F-4D97-AF65-F5344CB8AC3E}">
        <p14:creationId xmlns:p14="http://schemas.microsoft.com/office/powerpoint/2010/main" val="3396372123"/>
      </p:ext>
    </p:extLst>
  </p:cSld>
  <p:clrMapOvr>
    <a:masterClrMapping/>
  </p:clrMapOvr>
  <p:transition>
    <p:cove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1424" y="476672"/>
            <a:ext cx="10585176" cy="4525963"/>
          </a:xfrm>
        </p:spPr>
        <p:txBody>
          <a:bodyPr/>
          <a:lstStyle/>
          <a:p>
            <a:r>
              <a:rPr lang="ru-RU" dirty="0"/>
              <a:t>«Сказка должна занимать, тешить ребенка, расшевеливая его воображение, его любопытство», -- считал </a:t>
            </a:r>
            <a:r>
              <a:rPr lang="ru-RU" dirty="0" smtClean="0"/>
              <a:t>Одоевский.  Материалом </a:t>
            </a:r>
            <a:r>
              <a:rPr lang="ru-RU" dirty="0"/>
              <a:t>для его первой сказки послужила музыкальная шкатулка, вещь в быту прошлого века достаточно распространенная и в то же время вызывающая любопытство ребенка. Не случаен интерес к ней и самого автора-музыканта, создавшего, кстати, музыкальный инструмент под названием «</a:t>
            </a:r>
            <a:r>
              <a:rPr lang="ru-RU" dirty="0" err="1"/>
              <a:t>Себастьянон</a:t>
            </a:r>
            <a:r>
              <a:rPr lang="ru-RU" dirty="0"/>
              <a:t>».</a:t>
            </a:r>
          </a:p>
          <a:p>
            <a:endParaRPr lang="ru-RU" dirty="0"/>
          </a:p>
          <a:p>
            <a:endParaRPr lang="ru-RU" dirty="0"/>
          </a:p>
        </p:txBody>
      </p:sp>
    </p:spTree>
    <p:extLst>
      <p:ext uri="{BB962C8B-B14F-4D97-AF65-F5344CB8AC3E}">
        <p14:creationId xmlns:p14="http://schemas.microsoft.com/office/powerpoint/2010/main" val="2957940927"/>
      </p:ext>
    </p:extLst>
  </p:cSld>
  <p:clrMapOvr>
    <a:masterClrMapping/>
  </p:clrMapOvr>
  <p:transition>
    <p:cove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ВЫВОД</a:t>
            </a:r>
            <a:endParaRPr lang="ru-RU" dirty="0"/>
          </a:p>
        </p:txBody>
      </p:sp>
      <p:sp>
        <p:nvSpPr>
          <p:cNvPr id="3" name="Объект 2"/>
          <p:cNvSpPr>
            <a:spLocks noGrp="1"/>
          </p:cNvSpPr>
          <p:nvPr>
            <p:ph idx="1"/>
          </p:nvPr>
        </p:nvSpPr>
        <p:spPr>
          <a:xfrm>
            <a:off x="1047750" y="1600201"/>
            <a:ext cx="10534649" cy="4525963"/>
          </a:xfrm>
        </p:spPr>
        <p:txBody>
          <a:bodyPr/>
          <a:lstStyle/>
          <a:p>
            <a:r>
              <a:rPr lang="ru-RU" sz="2400" dirty="0"/>
              <a:t>Литература для детей начинает развиваться как литература художественная и научно-познавательная. На пересечении появляется жанр научно-художественной сказки и рассказа.</a:t>
            </a:r>
          </a:p>
          <a:p>
            <a:r>
              <a:rPr lang="ru-RU" sz="2400" dirty="0"/>
              <a:t>Самый популярный и наиболее художественно разработанный жанр этого периода -- литературная сказка. Она выросла на фундаменте народной сказки. Обогащенная традициями романтизма, литературная сказка способствовала дальнейшему развитию литературы для детей: так возникли сказочная повесть («Черная курица» А. Погорельского), научно-фантастическая сказка («Городок в табакерке» </a:t>
            </a:r>
            <a:r>
              <a:rPr lang="ru-RU" sz="2400" dirty="0" err="1"/>
              <a:t>В.Одоевского</a:t>
            </a:r>
            <a:r>
              <a:rPr lang="ru-RU" sz="2400" dirty="0"/>
              <a:t>), положившая начало научно-художественной литературе.</a:t>
            </a:r>
          </a:p>
          <a:p>
            <a:endParaRPr lang="ru-RU" sz="2400" dirty="0"/>
          </a:p>
        </p:txBody>
      </p:sp>
    </p:spTree>
    <p:extLst>
      <p:ext uri="{BB962C8B-B14F-4D97-AF65-F5344CB8AC3E}">
        <p14:creationId xmlns:p14="http://schemas.microsoft.com/office/powerpoint/2010/main" val="328359553"/>
      </p:ext>
    </p:extLst>
  </p:cSld>
  <p:clrMapOvr>
    <a:masterClrMapping/>
  </p:clrMapOvr>
  <p:transition>
    <p:cove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Список использованной литературы</a:t>
            </a:r>
            <a:br>
              <a:rPr lang="ru-RU" dirty="0"/>
            </a:br>
            <a:endParaRPr lang="ru-RU" dirty="0"/>
          </a:p>
        </p:txBody>
      </p:sp>
      <p:sp>
        <p:nvSpPr>
          <p:cNvPr id="3" name="Объект 2"/>
          <p:cNvSpPr>
            <a:spLocks noGrp="1"/>
          </p:cNvSpPr>
          <p:nvPr>
            <p:ph idx="1"/>
          </p:nvPr>
        </p:nvSpPr>
        <p:spPr/>
        <p:txBody>
          <a:bodyPr/>
          <a:lstStyle/>
          <a:p>
            <a:r>
              <a:rPr lang="ru-RU" sz="1800" dirty="0" smtClean="0"/>
              <a:t>1 </a:t>
            </a:r>
            <a:r>
              <a:rPr lang="ru-RU" sz="1800" dirty="0" err="1"/>
              <a:t>Арзамасцева</a:t>
            </a:r>
            <a:r>
              <a:rPr lang="ru-RU" sz="1800" dirty="0"/>
              <a:t> И.Н. Детская литература: учеб. для студ. </a:t>
            </a:r>
            <a:r>
              <a:rPr lang="ru-RU" sz="1800" dirty="0" err="1"/>
              <a:t>высш</a:t>
            </a:r>
            <a:r>
              <a:rPr lang="ru-RU" sz="1800" dirty="0"/>
              <a:t>. и сред. педагог. учеб. заведений/ И.Н. </a:t>
            </a:r>
            <a:r>
              <a:rPr lang="ru-RU" sz="1800" dirty="0" err="1"/>
              <a:t>Арзамасцева</a:t>
            </a:r>
            <a:r>
              <a:rPr lang="ru-RU" sz="1800" dirty="0"/>
              <a:t>, С.А. Николаева.--3-е изд. -- М., 2005.</a:t>
            </a:r>
          </a:p>
          <a:p>
            <a:r>
              <a:rPr lang="ru-RU" sz="1800" dirty="0"/>
              <a:t>2. Детская литература: учеб. для студ. ср. проф. образования / под ред. Е.Е. Зубаревой.--М., 2004.</a:t>
            </a:r>
          </a:p>
          <a:p>
            <a:r>
              <a:rPr lang="ru-RU" sz="1800" dirty="0"/>
              <a:t>3. </a:t>
            </a:r>
            <a:r>
              <a:rPr lang="ru-RU" sz="1800" dirty="0" err="1"/>
              <a:t>Минералова</a:t>
            </a:r>
            <a:r>
              <a:rPr lang="ru-RU" sz="1800" dirty="0"/>
              <a:t> И.Г. Детская литература: учеб. пособие для студ. вузов / И.Г. </a:t>
            </a:r>
            <a:r>
              <a:rPr lang="ru-RU" sz="1800" dirty="0" err="1"/>
              <a:t>Минералова</a:t>
            </a:r>
            <a:r>
              <a:rPr lang="ru-RU" sz="1800" dirty="0"/>
              <a:t>.-- М., 2002.</a:t>
            </a:r>
          </a:p>
          <a:p>
            <a:r>
              <a:rPr lang="ru-RU" sz="1800" dirty="0"/>
              <a:t>4. Русская литература для детей: учеб./ под ред. Т.Д. Полозовой. - М., 1997.</a:t>
            </a:r>
          </a:p>
          <a:p>
            <a:r>
              <a:rPr lang="ru-RU" sz="1800" dirty="0"/>
              <a:t>5. Хрестоматия по детской литературе: учеб. пособие для студ. сред. учеб. заведений / сост. И.Н. </a:t>
            </a:r>
            <a:r>
              <a:rPr lang="ru-RU" sz="1800" dirty="0" err="1"/>
              <a:t>Арзамасцева</a:t>
            </a:r>
            <a:r>
              <a:rPr lang="ru-RU" sz="1800" dirty="0"/>
              <a:t>, Э.И. Иванова, С.А. Николаева.--2-е изд., стереотип.-- М., 2000.</a:t>
            </a:r>
          </a:p>
          <a:p>
            <a:r>
              <a:rPr lang="ru-RU" sz="1800" dirty="0"/>
              <a:t> </a:t>
            </a:r>
          </a:p>
          <a:p>
            <a:endParaRPr lang="ru-RU" sz="1800" dirty="0"/>
          </a:p>
        </p:txBody>
      </p:sp>
    </p:spTree>
    <p:extLst>
      <p:ext uri="{BB962C8B-B14F-4D97-AF65-F5344CB8AC3E}">
        <p14:creationId xmlns:p14="http://schemas.microsoft.com/office/powerpoint/2010/main" val="1735496739"/>
      </p:ext>
    </p:extLst>
  </p:cSld>
  <p:clrMapOvr>
    <a:masterClrMapping/>
  </p:clrMapOvr>
  <p:transition>
    <p:cove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descr="Large confetti"/>
          <p:cNvSpPr>
            <a:spLocks noGrp="1" noChangeArrowheads="1"/>
          </p:cNvSpPr>
          <p:nvPr>
            <p:ph type="title"/>
          </p:nvPr>
        </p:nvSpPr>
        <p:spPr>
          <a:xfrm>
            <a:off x="3148013" y="765175"/>
            <a:ext cx="7510462" cy="912813"/>
          </a:xfrm>
        </p:spPr>
        <p:txBody>
          <a:bodyPr/>
          <a:lstStyle/>
          <a:p>
            <a:pPr algn="ctr" eaLnBrk="1" hangingPunct="1">
              <a:defRPr/>
            </a:pPr>
            <a:r>
              <a:rPr lang="ru-RU" b="1" dirty="0">
                <a:solidFill>
                  <a:schemeClr val="accent2">
                    <a:lumMod val="50000"/>
                  </a:schemeClr>
                </a:solidFill>
              </a:rPr>
              <a:t>Контактная информация</a:t>
            </a:r>
          </a:p>
        </p:txBody>
      </p:sp>
      <p:sp>
        <p:nvSpPr>
          <p:cNvPr id="32771" name="Rectangle 3"/>
          <p:cNvSpPr>
            <a:spLocks noGrp="1" noChangeArrowheads="1"/>
          </p:cNvSpPr>
          <p:nvPr>
            <p:ph idx="1"/>
          </p:nvPr>
        </p:nvSpPr>
        <p:spPr>
          <a:xfrm>
            <a:off x="3890615" y="1556792"/>
            <a:ext cx="6335713" cy="4476750"/>
          </a:xfrm>
        </p:spPr>
        <p:txBody>
          <a:bodyPr/>
          <a:lstStyle/>
          <a:p>
            <a:pPr>
              <a:buFont typeface="Georgia" panose="02040502050405020303" pitchFamily="18" charset="0"/>
              <a:buNone/>
            </a:pPr>
            <a:r>
              <a:rPr lang="ru-RU" altLang="ru-RU" sz="3000" dirty="0" smtClean="0"/>
              <a:t>   Гулистанский государственный университет.</a:t>
            </a:r>
          </a:p>
          <a:p>
            <a:pPr eaLnBrk="1" hangingPunct="1">
              <a:buFontTx/>
              <a:buNone/>
            </a:pPr>
            <a:r>
              <a:rPr lang="ru-RU" altLang="ru-RU" sz="3000" dirty="0" smtClean="0"/>
              <a:t>  </a:t>
            </a:r>
          </a:p>
          <a:p>
            <a:pPr eaLnBrk="1" hangingPunct="1">
              <a:buFontTx/>
              <a:buNone/>
            </a:pPr>
            <a:endParaRPr lang="ru-RU" altLang="ru-RU" sz="3000" dirty="0" smtClean="0"/>
          </a:p>
          <a:p>
            <a:pPr eaLnBrk="1" hangingPunct="1">
              <a:buFontTx/>
              <a:buNone/>
            </a:pPr>
            <a:r>
              <a:rPr lang="ru-RU" altLang="ru-RU" sz="3000" dirty="0" smtClean="0"/>
              <a:t>    </a:t>
            </a:r>
            <a:r>
              <a:rPr lang="ru-RU" altLang="ru-RU" sz="3000" dirty="0" err="1" smtClean="0"/>
              <a:t>Гизатулина</a:t>
            </a:r>
            <a:r>
              <a:rPr lang="ru-RU" altLang="ru-RU" sz="3000" dirty="0" smtClean="0"/>
              <a:t> Ольга Ивановна, преподаватель кафедры Русского языка и литературы.</a:t>
            </a:r>
          </a:p>
          <a:p>
            <a:pPr eaLnBrk="1" hangingPunct="1">
              <a:buFontTx/>
              <a:buNone/>
            </a:pPr>
            <a:r>
              <a:rPr lang="ru-RU" altLang="ru-RU" sz="3000" dirty="0" smtClean="0"/>
              <a:t>    </a:t>
            </a:r>
            <a:r>
              <a:rPr lang="en-US" altLang="ru-RU" sz="3000" dirty="0" smtClean="0"/>
              <a:t>E-mail: </a:t>
            </a:r>
            <a:r>
              <a:rPr lang="en-US" altLang="ru-RU" sz="3000" dirty="0" smtClean="0">
                <a:hlinkClick r:id="rId2"/>
              </a:rPr>
              <a:t>stefa77777@mail.ru</a:t>
            </a:r>
            <a:endParaRPr lang="en-US" altLang="ru-RU" sz="3000" dirty="0" smtClean="0"/>
          </a:p>
          <a:p>
            <a:pPr eaLnBrk="1" hangingPunct="1">
              <a:buFontTx/>
              <a:buNone/>
            </a:pPr>
            <a:endParaRPr lang="ru-RU" altLang="ru-RU" sz="1800" dirty="0" smtClean="0"/>
          </a:p>
          <a:p>
            <a:pPr eaLnBrk="1" hangingPunct="1">
              <a:buFontTx/>
              <a:buNone/>
            </a:pPr>
            <a:endParaRPr lang="en-US" altLang="ru-RU" sz="1800" dirty="0" smtClean="0"/>
          </a:p>
          <a:p>
            <a:pPr algn="r" eaLnBrk="1" hangingPunct="1">
              <a:buFontTx/>
              <a:buNone/>
            </a:pPr>
            <a:r>
              <a:rPr lang="ru-RU" altLang="ru-RU" sz="3000" dirty="0" smtClean="0"/>
              <a:t>Спасибо за внимание!</a:t>
            </a:r>
          </a:p>
          <a:p>
            <a:pPr eaLnBrk="1" hangingPunct="1">
              <a:buFontTx/>
              <a:buNone/>
            </a:pPr>
            <a:endParaRPr lang="ru-RU" altLang="ru-RU" dirty="0" smtClean="0"/>
          </a:p>
        </p:txBody>
      </p:sp>
      <p:pic>
        <p:nvPicPr>
          <p:cNvPr id="32772" name="Рисунок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20913" y="2060575"/>
            <a:ext cx="1643062"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097305"/>
      </p:ext>
    </p:extLst>
  </p:cSld>
  <p:clrMapOvr>
    <a:masterClrMapping/>
  </p:clrMapOvr>
  <p:transition>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4099" name="Содержимое 2"/>
          <p:cNvSpPr>
            <a:spLocks noGrp="1"/>
          </p:cNvSpPr>
          <p:nvPr>
            <p:ph idx="1"/>
          </p:nvPr>
        </p:nvSpPr>
        <p:spPr>
          <a:xfrm>
            <a:off x="1343286" y="1340768"/>
            <a:ext cx="10153127" cy="5183187"/>
          </a:xfrm>
        </p:spPr>
        <p:txBody>
          <a:bodyPr/>
          <a:lstStyle/>
          <a:p>
            <a:r>
              <a:rPr lang="ru-RU" dirty="0" smtClean="0"/>
              <a:t>Получил хорошее домашнее образование.</a:t>
            </a:r>
          </a:p>
          <a:p>
            <a:r>
              <a:rPr lang="ru-RU" dirty="0" smtClean="0"/>
              <a:t>В 1805-1807 гг. учился в Московском университете, получив по окончании его степень доктора философских и словесных наук.</a:t>
            </a:r>
          </a:p>
          <a:p>
            <a:r>
              <a:rPr lang="ru-RU" dirty="0" smtClean="0"/>
              <a:t>Страстный почитатель Николая Карамзина, в 1807 году первым перевел на немецкий язык и издал его повесть «Бедная Лиза».</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5123" name="Содержимое 2"/>
          <p:cNvSpPr>
            <a:spLocks noGrp="1"/>
          </p:cNvSpPr>
          <p:nvPr>
            <p:ph idx="1"/>
          </p:nvPr>
        </p:nvSpPr>
        <p:spPr>
          <a:xfrm>
            <a:off x="1199456" y="1341439"/>
            <a:ext cx="9937103" cy="5183187"/>
          </a:xfrm>
        </p:spPr>
        <p:txBody>
          <a:bodyPr/>
          <a:lstStyle/>
          <a:p>
            <a:r>
              <a:rPr lang="ru-RU" dirty="0" smtClean="0"/>
              <a:t>В 1812 году ушел добровольцем в действующую армию.</a:t>
            </a:r>
          </a:p>
          <a:p>
            <a:r>
              <a:rPr lang="ru-RU" dirty="0" smtClean="0"/>
              <a:t>Участвовал во многих сражениях (в </a:t>
            </a:r>
            <a:r>
              <a:rPr lang="ru-RU" dirty="0" err="1" smtClean="0"/>
              <a:t>т.ч</a:t>
            </a:r>
            <a:r>
              <a:rPr lang="ru-RU" dirty="0" smtClean="0"/>
              <a:t>. партизанских) и заграничного похода.</a:t>
            </a:r>
          </a:p>
          <a:p>
            <a:r>
              <a:rPr lang="ru-RU" dirty="0" smtClean="0"/>
              <a:t>С 1814 по 1816 гг. служил в </a:t>
            </a:r>
            <a:r>
              <a:rPr lang="ru-RU" dirty="0" err="1" smtClean="0"/>
              <a:t>аккупированной</a:t>
            </a:r>
            <a:r>
              <a:rPr lang="ru-RU" dirty="0" smtClean="0"/>
              <a:t> Саксонии.</a:t>
            </a:r>
          </a:p>
          <a:p>
            <a:r>
              <a:rPr lang="ru-RU" dirty="0" smtClean="0"/>
              <a:t>В Германии увлекся немецким романтизмом (Гофманом), что оказало влияние на его творчество.</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6147" name="Содержимое 2"/>
          <p:cNvSpPr>
            <a:spLocks noGrp="1"/>
          </p:cNvSpPr>
          <p:nvPr>
            <p:ph idx="1"/>
          </p:nvPr>
        </p:nvSpPr>
        <p:spPr>
          <a:xfrm>
            <a:off x="1343472" y="1196975"/>
            <a:ext cx="10225136" cy="5327650"/>
          </a:xfrm>
        </p:spPr>
        <p:txBody>
          <a:bodyPr/>
          <a:lstStyle/>
          <a:p>
            <a:r>
              <a:rPr lang="ru-RU" dirty="0" smtClean="0"/>
              <a:t>После выхода в отставку поселился в Петербурге.</a:t>
            </a:r>
          </a:p>
          <a:p>
            <a:r>
              <a:rPr lang="ru-RU" dirty="0" smtClean="0"/>
              <a:t>Служил в Департаменте духовных дел под началом </a:t>
            </a:r>
            <a:r>
              <a:rPr lang="ru-RU" dirty="0" err="1" smtClean="0"/>
              <a:t>А.И.Тургенева</a:t>
            </a:r>
            <a:r>
              <a:rPr lang="ru-RU" dirty="0" smtClean="0"/>
              <a:t>, видного члена литературного общества «Арзамас», вошел в круг молодых поэтов и писателей.</a:t>
            </a:r>
          </a:p>
          <a:p>
            <a:r>
              <a:rPr lang="ru-RU" dirty="0" smtClean="0"/>
              <a:t>Здесь состоялось близкое знакомство и дружба с </a:t>
            </a:r>
            <a:r>
              <a:rPr lang="ru-RU" dirty="0" err="1" smtClean="0"/>
              <a:t>А.С.Пушкиным</a:t>
            </a:r>
            <a:r>
              <a:rPr lang="ru-RU" dirty="0" smtClean="0"/>
              <a:t>, </a:t>
            </a:r>
            <a:r>
              <a:rPr lang="ru-RU" dirty="0" err="1" smtClean="0"/>
              <a:t>В.А.Жуковским</a:t>
            </a:r>
            <a:r>
              <a:rPr lang="ru-RU" dirty="0" smtClean="0"/>
              <a:t>, Антоном </a:t>
            </a:r>
            <a:r>
              <a:rPr lang="ru-RU" dirty="0" err="1" smtClean="0"/>
              <a:t>Дельвигом</a:t>
            </a:r>
            <a:r>
              <a:rPr lang="ru-RU" dirty="0" smtClean="0"/>
              <a: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2495550" y="274639"/>
            <a:ext cx="7848600" cy="777875"/>
          </a:xfrm>
        </p:spPr>
        <p:txBody>
          <a:bodyPr/>
          <a:lstStyle/>
          <a:p>
            <a:r>
              <a:rPr lang="ru-RU" smtClean="0"/>
              <a:t>Страницы биографии</a:t>
            </a:r>
          </a:p>
        </p:txBody>
      </p:sp>
      <p:sp>
        <p:nvSpPr>
          <p:cNvPr id="7171" name="Содержимое 2"/>
          <p:cNvSpPr>
            <a:spLocks noGrp="1"/>
          </p:cNvSpPr>
          <p:nvPr>
            <p:ph idx="1"/>
          </p:nvPr>
        </p:nvSpPr>
        <p:spPr>
          <a:xfrm>
            <a:off x="2424114" y="1196975"/>
            <a:ext cx="8243887" cy="5327650"/>
          </a:xfrm>
        </p:spPr>
        <p:txBody>
          <a:bodyPr/>
          <a:lstStyle/>
          <a:p>
            <a:r>
              <a:rPr lang="ru-RU" dirty="0" smtClean="0"/>
              <a:t>В 1822 году после смерти отца вышел в отставку и поселился в имении Погорельцы в Черниговской области.</a:t>
            </a:r>
          </a:p>
          <a:p>
            <a:r>
              <a:rPr lang="ru-RU" dirty="0" smtClean="0"/>
              <a:t>Здесь и «родился» Антоний Погорельский (от названия имения).</a:t>
            </a:r>
          </a:p>
          <a:p>
            <a:r>
              <a:rPr lang="ru-RU" smtClean="0"/>
              <a:t>В 1825 написал повесть «</a:t>
            </a:r>
            <a:r>
              <a:rPr lang="ru-RU" dirty="0" err="1" smtClean="0"/>
              <a:t>Лафертовская</a:t>
            </a:r>
            <a:r>
              <a:rPr lang="ru-RU" dirty="0" smtClean="0"/>
              <a:t> </a:t>
            </a:r>
            <a:r>
              <a:rPr lang="ru-RU" dirty="0" err="1" smtClean="0"/>
              <a:t>маковница</a:t>
            </a:r>
            <a:r>
              <a:rPr lang="ru-RU" dirty="0" smtClean="0"/>
              <a:t>».</a:t>
            </a:r>
          </a:p>
          <a:p>
            <a:r>
              <a:rPr lang="ru-RU" dirty="0" smtClean="0"/>
              <a:t>В 1830 – написал роман «</a:t>
            </a:r>
            <a:r>
              <a:rPr lang="ru-RU" dirty="0" err="1" smtClean="0"/>
              <a:t>Монастырка</a:t>
            </a:r>
            <a:r>
              <a:rPr lang="ru-RU" dirty="0" smtClean="0"/>
              <a:t>» о жизни выпускницы Смольного института.</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6">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Тема6" id="{36791D8A-41D1-49EB-B883-7B0F9596E768}" vid="{6062576C-4A9D-4A13-AA46-067901C829A3}"/>
    </a:ext>
  </a:extLst>
</a:theme>
</file>

<file path=docProps/app.xml><?xml version="1.0" encoding="utf-8"?>
<Properties xmlns="http://schemas.openxmlformats.org/officeDocument/2006/extended-properties" xmlns:vt="http://schemas.openxmlformats.org/officeDocument/2006/docPropsVTypes">
  <Template>Тема6</Template>
  <TotalTime>405</TotalTime>
  <Words>2010</Words>
  <Application>Microsoft Office PowerPoint</Application>
  <PresentationFormat>Широкоэкранный</PresentationFormat>
  <Paragraphs>141</Paragraphs>
  <Slides>55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55</vt:i4>
      </vt:variant>
    </vt:vector>
  </HeadingPairs>
  <TitlesOfParts>
    <vt:vector size="59" baseType="lpstr">
      <vt:lpstr>Arial</vt:lpstr>
      <vt:lpstr>Calibri</vt:lpstr>
      <vt:lpstr>Georgia</vt:lpstr>
      <vt:lpstr>Тема6</vt:lpstr>
      <vt:lpstr>Художественные особенности сказок  А. Погорельского и В. Одоевского </vt:lpstr>
      <vt:lpstr>План</vt:lpstr>
      <vt:lpstr>Антоний Погорельский  (волшебная повесть-сказка «Черная курица, Или подземные жители»)</vt:lpstr>
      <vt:lpstr>Презентация PowerPoint</vt:lpstr>
      <vt:lpstr>Страницы биографии</vt:lpstr>
      <vt:lpstr>Страницы биографии</vt:lpstr>
      <vt:lpstr>Страницы биографии</vt:lpstr>
      <vt:lpstr>Страницы биографии</vt:lpstr>
      <vt:lpstr>Страницы биографии</vt:lpstr>
      <vt:lpstr>Страницы биографии</vt:lpstr>
      <vt:lpstr>Первая русская авторская повесть-сказка для детей </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Характеристика главного героя</vt:lpstr>
      <vt:lpstr>Презентация PowerPoint</vt:lpstr>
      <vt:lpstr>Заключение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Заключение</vt:lpstr>
      <vt:lpstr>Презентация PowerPoint</vt:lpstr>
      <vt:lpstr>Художественные особенности сказок А. Погорельского и В. Одоевского</vt:lpstr>
      <vt:lpstr> </vt:lpstr>
      <vt:lpstr> «Городок в табакерке» Одоевского</vt:lpstr>
      <vt:lpstr>Презентация PowerPoint</vt:lpstr>
      <vt:lpstr>ВЫВОД</vt:lpstr>
      <vt:lpstr>Список использованной литературы </vt:lpstr>
      <vt:lpstr>Контактная информация</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Анализ поэмы Гоголя "Мертвые души"</dc:title>
  <dc:creator>Лена</dc:creator>
  <cp:lastModifiedBy>User</cp:lastModifiedBy>
  <cp:revision>121</cp:revision>
  <dcterms:created xsi:type="dcterms:W3CDTF">2012-01-15T08:05:34Z</dcterms:created>
  <dcterms:modified xsi:type="dcterms:W3CDTF">2020-12-01T08:00:28Z</dcterms:modified>
</cp:coreProperties>
</file>